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1" r:id="rId2"/>
  </p:sldIdLst>
  <p:sldSz cx="6858000" cy="9906000" type="A4"/>
  <p:notesSz cx="6718300" cy="9855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86F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2" autoAdjust="0"/>
    <p:restoredTop sz="95974" autoAdjust="0"/>
  </p:normalViewPr>
  <p:slideViewPr>
    <p:cSldViewPr>
      <p:cViewPr>
        <p:scale>
          <a:sx n="100" d="100"/>
          <a:sy n="100" d="100"/>
        </p:scale>
        <p:origin x="-828" y="-72"/>
      </p:cViewPr>
      <p:guideLst>
        <p:guide orient="horz" pos="312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11263" cy="492760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05483" y="1"/>
            <a:ext cx="2911263" cy="492760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r">
              <a:defRPr sz="1200"/>
            </a:lvl1pPr>
          </a:lstStyle>
          <a:p>
            <a:fld id="{230AD2A9-82ED-4833-97C4-0543814131C9}" type="datetimeFigureOut">
              <a:rPr lang="en-US" smtClean="0"/>
              <a:pPr/>
              <a:t>11/13/2013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081213" y="739775"/>
            <a:ext cx="2555875" cy="36957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0" tIns="45715" rIns="91430" bIns="4571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1830" y="4681220"/>
            <a:ext cx="5374640" cy="4434840"/>
          </a:xfrm>
          <a:prstGeom prst="rect">
            <a:avLst/>
          </a:prstGeom>
        </p:spPr>
        <p:txBody>
          <a:bodyPr vert="horz" lIns="91430" tIns="45715" rIns="91430" bIns="45715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360730"/>
            <a:ext cx="2911263" cy="492760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05483" y="9360730"/>
            <a:ext cx="2911263" cy="492760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r">
              <a:defRPr sz="1200"/>
            </a:lvl1pPr>
          </a:lstStyle>
          <a:p>
            <a:fld id="{1AF91230-B8F5-41A6-830E-A1AFE89107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96593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3414C-6072-47D9-8056-534659DB6A4D}" type="datetimeFigureOut">
              <a:rPr lang="en-US" smtClean="0"/>
              <a:pPr/>
              <a:t>11/13/2013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8AC64-A6C1-4289-883C-BC9E97654F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3414C-6072-47D9-8056-534659DB6A4D}" type="datetimeFigureOut">
              <a:rPr lang="en-US" smtClean="0"/>
              <a:pPr/>
              <a:t>11/13/2013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8AC64-A6C1-4289-883C-BC9E97654F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96701"/>
            <a:ext cx="1543050" cy="845220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96701"/>
            <a:ext cx="4514850" cy="845220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3414C-6072-47D9-8056-534659DB6A4D}" type="datetimeFigureOut">
              <a:rPr lang="en-US" smtClean="0"/>
              <a:pPr/>
              <a:t>11/13/2013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8AC64-A6C1-4289-883C-BC9E97654F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3414C-6072-47D9-8056-534659DB6A4D}" type="datetimeFigureOut">
              <a:rPr lang="en-US" smtClean="0"/>
              <a:pPr/>
              <a:t>11/13/2013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8AC64-A6C1-4289-883C-BC9E97654F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3414C-6072-47D9-8056-534659DB6A4D}" type="datetimeFigureOut">
              <a:rPr lang="en-US" smtClean="0"/>
              <a:pPr/>
              <a:t>11/13/2013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8AC64-A6C1-4289-883C-BC9E97654F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311402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311402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3414C-6072-47D9-8056-534659DB6A4D}" type="datetimeFigureOut">
              <a:rPr lang="en-US" smtClean="0"/>
              <a:pPr/>
              <a:t>11/13/2013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8AC64-A6C1-4289-883C-BC9E97654F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3414C-6072-47D9-8056-534659DB6A4D}" type="datetimeFigureOut">
              <a:rPr lang="en-US" smtClean="0"/>
              <a:pPr/>
              <a:t>11/13/2013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8AC64-A6C1-4289-883C-BC9E97654F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3414C-6072-47D9-8056-534659DB6A4D}" type="datetimeFigureOut">
              <a:rPr lang="en-US" smtClean="0"/>
              <a:pPr/>
              <a:t>11/13/2013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8AC64-A6C1-4289-883C-BC9E97654F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3414C-6072-47D9-8056-534659DB6A4D}" type="datetimeFigureOut">
              <a:rPr lang="en-US" smtClean="0"/>
              <a:pPr/>
              <a:t>11/13/2013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8AC64-A6C1-4289-883C-BC9E97654F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8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3414C-6072-47D9-8056-534659DB6A4D}" type="datetimeFigureOut">
              <a:rPr lang="en-US" smtClean="0"/>
              <a:pPr/>
              <a:t>11/13/2013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8AC64-A6C1-4289-883C-BC9E97654F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3414C-6072-47D9-8056-534659DB6A4D}" type="datetimeFigureOut">
              <a:rPr lang="en-US" smtClean="0"/>
              <a:pPr/>
              <a:t>11/13/2013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8AC64-A6C1-4289-883C-BC9E97654F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E3414C-6072-47D9-8056-534659DB6A4D}" type="datetimeFigureOut">
              <a:rPr lang="en-US" smtClean="0"/>
              <a:pPr/>
              <a:t>11/13/2013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F8AC64-A6C1-4289-883C-BC9E97654F4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hyperlink" Target="http://www.ncas.ac.uk/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/>
          <p:cNvSpPr txBox="1"/>
          <p:nvPr/>
        </p:nvSpPr>
        <p:spPr>
          <a:xfrm>
            <a:off x="128153" y="2648744"/>
            <a:ext cx="379256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If the background to the research topic is not widely understood by the public, please first include some text on the background to give the results some context.</a:t>
            </a:r>
          </a:p>
          <a:p>
            <a:endParaRPr lang="en-GB" sz="1200" dirty="0" smtClean="0"/>
          </a:p>
          <a:p>
            <a:r>
              <a:rPr lang="en-GB" sz="1200" dirty="0" smtClean="0"/>
              <a:t>Write a short summary of the research findings. </a:t>
            </a:r>
            <a:endParaRPr lang="en-GB" sz="1200" dirty="0"/>
          </a:p>
        </p:txBody>
      </p:sp>
      <p:sp>
        <p:nvSpPr>
          <p:cNvPr id="29" name="Rectangle 28"/>
          <p:cNvSpPr/>
          <p:nvPr/>
        </p:nvSpPr>
        <p:spPr>
          <a:xfrm>
            <a:off x="3861048" y="8481392"/>
            <a:ext cx="2880320" cy="1296144"/>
          </a:xfrm>
          <a:prstGeom prst="rect">
            <a:avLst/>
          </a:prstGeom>
          <a:solidFill>
            <a:srgbClr val="186F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116633" y="4681627"/>
            <a:ext cx="381642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Write about why the results of this particular study are important.</a:t>
            </a:r>
          </a:p>
          <a:p>
            <a:endParaRPr lang="en-GB" sz="1200" dirty="0" smtClean="0"/>
          </a:p>
          <a:p>
            <a:r>
              <a:rPr lang="en-GB" sz="1200" dirty="0" smtClean="0"/>
              <a:t>Ideas: What do they add to our understanding?  What are the implications?  How can the results be used? Who will benefit from these findings?  (Examples of beneficiaries - policy makers, government departments, insurance industry, research community, water industry, energy suppliers, weather forecasting, model development, general public, teachers, farmers, …)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128152" y="1240522"/>
            <a:ext cx="505342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/>
              <a:t>Title</a:t>
            </a:r>
            <a:endParaRPr lang="en-US" sz="2000" b="1" dirty="0">
              <a:latin typeface="Gill Sans MT" pitchFamily="34" charset="0"/>
            </a:endParaRPr>
          </a:p>
        </p:txBody>
      </p:sp>
      <p:pic>
        <p:nvPicPr>
          <p:cNvPr id="11266" name="Picture 2" descr="NCAS Logo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-152"/>
            <a:ext cx="2497298" cy="974732"/>
          </a:xfrm>
          <a:prstGeom prst="rect">
            <a:avLst/>
          </a:prstGeom>
          <a:noFill/>
        </p:spPr>
      </p:pic>
      <p:pic>
        <p:nvPicPr>
          <p:cNvPr id="26" name="Picture 25" descr="ncasdir_right.jpg"/>
          <p:cNvPicPr>
            <a:picLocks noChangeAspect="1"/>
          </p:cNvPicPr>
          <p:nvPr/>
        </p:nvPicPr>
        <p:blipFill>
          <a:blip r:embed="rId4" cstate="print"/>
          <a:srcRect t="3901" r="9932"/>
          <a:stretch>
            <a:fillRect/>
          </a:stretch>
        </p:blipFill>
        <p:spPr>
          <a:xfrm>
            <a:off x="3226040" y="1"/>
            <a:ext cx="3631961" cy="974405"/>
          </a:xfrm>
          <a:prstGeom prst="rect">
            <a:avLst/>
          </a:prstGeom>
        </p:spPr>
      </p:pic>
      <p:pic>
        <p:nvPicPr>
          <p:cNvPr id="11292" name="Picture 28" descr="http://www.ncas.ac.uk/images/stories/weather_icon_dir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492897" y="-152"/>
            <a:ext cx="735401" cy="974732"/>
          </a:xfrm>
          <a:prstGeom prst="rect">
            <a:avLst/>
          </a:prstGeom>
          <a:noFill/>
        </p:spPr>
      </p:pic>
      <p:sp>
        <p:nvSpPr>
          <p:cNvPr id="56" name="TextBox 55"/>
          <p:cNvSpPr txBox="1"/>
          <p:nvPr/>
        </p:nvSpPr>
        <p:spPr>
          <a:xfrm>
            <a:off x="-3000" y="920552"/>
            <a:ext cx="223170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 smtClean="0">
                <a:solidFill>
                  <a:srgbClr val="186F4D"/>
                </a:solidFill>
                <a:latin typeface="Gill Sans MT" pitchFamily="34" charset="0"/>
              </a:rPr>
              <a:t>NCAS Science Highlight</a:t>
            </a:r>
            <a:endParaRPr lang="en-US" sz="1400" b="1" dirty="0">
              <a:solidFill>
                <a:srgbClr val="186F4D"/>
              </a:solidFill>
              <a:latin typeface="Gill Sans MT" pitchFamily="34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116632" y="6969224"/>
            <a:ext cx="263924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 smtClean="0">
                <a:solidFill>
                  <a:srgbClr val="186F4D"/>
                </a:solidFill>
                <a:latin typeface="Gill Sans MT" pitchFamily="34" charset="0"/>
              </a:rPr>
              <a:t>How did we discover this?</a:t>
            </a:r>
            <a:endParaRPr lang="en-US" sz="1600" b="1" dirty="0">
              <a:solidFill>
                <a:srgbClr val="186F4D"/>
              </a:solidFill>
              <a:latin typeface="Gill Sans MT" pitchFamily="34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128153" y="2360712"/>
            <a:ext cx="279679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 smtClean="0">
                <a:solidFill>
                  <a:srgbClr val="186F4D"/>
                </a:solidFill>
                <a:latin typeface="Gill Sans MT" pitchFamily="34" charset="0"/>
              </a:rPr>
              <a:t>What are the new findings?</a:t>
            </a:r>
            <a:endParaRPr lang="en-GB" sz="1600" dirty="0">
              <a:solidFill>
                <a:srgbClr val="186F4D"/>
              </a:solidFill>
              <a:latin typeface="Gill Sans MT" pitchFamily="34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128153" y="4304928"/>
            <a:ext cx="349884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186F4D"/>
                </a:solidFill>
                <a:latin typeface="Gill Sans MT" pitchFamily="34" charset="0"/>
              </a:rPr>
              <a:t>Why are these findings important?</a:t>
            </a:r>
            <a:endParaRPr lang="en-GB" sz="1600" dirty="0">
              <a:solidFill>
                <a:srgbClr val="186F4D"/>
              </a:solidFill>
              <a:latin typeface="Gill Sans MT" pitchFamily="34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128152" y="9315871"/>
            <a:ext cx="3604929" cy="461665"/>
          </a:xfrm>
          <a:prstGeom prst="rect">
            <a:avLst/>
          </a:prstGeom>
          <a:noFill/>
          <a:ln>
            <a:solidFill>
              <a:srgbClr val="186F4D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This research was funded by [include funding source here]</a:t>
            </a:r>
            <a:endParaRPr lang="en-US" sz="1200" dirty="0"/>
          </a:p>
        </p:txBody>
      </p:sp>
      <p:sp>
        <p:nvSpPr>
          <p:cNvPr id="67" name="TextBox 66"/>
          <p:cNvSpPr txBox="1"/>
          <p:nvPr/>
        </p:nvSpPr>
        <p:spPr>
          <a:xfrm>
            <a:off x="128152" y="1620887"/>
            <a:ext cx="49570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Gill Sans MT" pitchFamily="34" charset="0"/>
              </a:rPr>
              <a:t>Authors (names can be hyperlinks to authors’ personal websites)</a:t>
            </a:r>
            <a:endParaRPr lang="en-US" sz="1400" baseline="30000" dirty="0">
              <a:latin typeface="Gill Sans MT" pitchFamily="34" charset="0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128152" y="1928664"/>
            <a:ext cx="510104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Author affiliations</a:t>
            </a:r>
            <a:endParaRPr lang="en-US" sz="1100" dirty="0"/>
          </a:p>
        </p:txBody>
      </p:sp>
      <p:sp>
        <p:nvSpPr>
          <p:cNvPr id="24" name="TextBox 23"/>
          <p:cNvSpPr txBox="1"/>
          <p:nvPr/>
        </p:nvSpPr>
        <p:spPr>
          <a:xfrm>
            <a:off x="116632" y="7296531"/>
            <a:ext cx="38040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Write about the methods used in the research.</a:t>
            </a:r>
            <a:endParaRPr lang="en-GB" sz="1200" dirty="0"/>
          </a:p>
        </p:txBody>
      </p:sp>
      <p:sp>
        <p:nvSpPr>
          <p:cNvPr id="31" name="TextBox 30"/>
          <p:cNvSpPr txBox="1"/>
          <p:nvPr/>
        </p:nvSpPr>
        <p:spPr>
          <a:xfrm>
            <a:off x="4155234" y="6609184"/>
            <a:ext cx="273015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 smtClean="0">
                <a:latin typeface="Gill Sans MT" pitchFamily="34" charset="0"/>
              </a:rPr>
              <a:t>Find out more:</a:t>
            </a:r>
          </a:p>
          <a:p>
            <a:pPr>
              <a:buFont typeface="Arial" pitchFamily="34" charset="0"/>
              <a:buChar char="•"/>
            </a:pPr>
            <a:r>
              <a:rPr lang="en-GB" sz="1200" dirty="0" smtClean="0">
                <a:latin typeface="Gill Sans MT" pitchFamily="34" charset="0"/>
              </a:rPr>
              <a:t> </a:t>
            </a:r>
            <a:r>
              <a:rPr lang="en-GB" sz="1200" u="sng" dirty="0" smtClean="0">
                <a:solidFill>
                  <a:srgbClr val="186F4D"/>
                </a:solidFill>
                <a:latin typeface="Gill Sans MT" pitchFamily="34" charset="0"/>
              </a:rPr>
              <a:t>Read more</a:t>
            </a:r>
            <a:endParaRPr lang="en-GB" sz="1200" dirty="0" smtClean="0">
              <a:latin typeface="Gill Sans MT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GB" sz="1200" dirty="0" smtClean="0">
                <a:latin typeface="Gill Sans MT" pitchFamily="34" charset="0"/>
              </a:rPr>
              <a:t> See </a:t>
            </a:r>
            <a:r>
              <a:rPr lang="en-GB" sz="1200" u="sng" dirty="0" smtClean="0">
                <a:solidFill>
                  <a:srgbClr val="186F4D"/>
                </a:solidFill>
                <a:latin typeface="Gill Sans MT" pitchFamily="34" charset="0"/>
              </a:rPr>
              <a:t>[Author]’s webpage</a:t>
            </a:r>
          </a:p>
          <a:p>
            <a:pPr>
              <a:buFont typeface="Arial" pitchFamily="34" charset="0"/>
              <a:buChar char="•"/>
            </a:pPr>
            <a:r>
              <a:rPr lang="en-GB" sz="1200" dirty="0" smtClean="0">
                <a:latin typeface="Gill Sans MT" pitchFamily="34" charset="0"/>
              </a:rPr>
              <a:t> Email</a:t>
            </a:r>
            <a:r>
              <a:rPr lang="en-GB" sz="1200" dirty="0" smtClean="0">
                <a:solidFill>
                  <a:srgbClr val="186F4D"/>
                </a:solidFill>
                <a:latin typeface="Gill Sans MT" pitchFamily="34" charset="0"/>
              </a:rPr>
              <a:t> </a:t>
            </a:r>
            <a:r>
              <a:rPr lang="en-GB" sz="1200" u="sng" dirty="0" smtClean="0">
                <a:solidFill>
                  <a:srgbClr val="186F4D"/>
                </a:solidFill>
                <a:latin typeface="Gill Sans MT" pitchFamily="34" charset="0"/>
              </a:rPr>
              <a:t>author@reading.ac.uk</a:t>
            </a:r>
            <a:endParaRPr lang="en-US" sz="1200" u="sng" dirty="0" smtClean="0">
              <a:solidFill>
                <a:srgbClr val="186F4D"/>
              </a:solidFill>
              <a:latin typeface="Gill Sans MT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GB" sz="1200" dirty="0" smtClean="0">
                <a:latin typeface="Gill Sans MT" pitchFamily="34" charset="0"/>
              </a:rPr>
              <a:t> Take a look at the </a:t>
            </a:r>
            <a:r>
              <a:rPr lang="en-GB" sz="1200" u="sng" dirty="0" smtClean="0">
                <a:solidFill>
                  <a:srgbClr val="186F4D"/>
                </a:solidFill>
                <a:latin typeface="Gill Sans MT" pitchFamily="34" charset="0"/>
              </a:rPr>
              <a:t>journal article</a:t>
            </a:r>
          </a:p>
          <a:p>
            <a:r>
              <a:rPr lang="en-GB" sz="1000" dirty="0" smtClean="0">
                <a:latin typeface="Gill Sans MT" pitchFamily="34" charset="0"/>
              </a:rPr>
              <a:t>[Paper reference goes here] </a:t>
            </a:r>
            <a:endParaRPr lang="en-US" sz="1000" dirty="0" smtClean="0">
              <a:latin typeface="Gill Sans MT" pitchFamily="34" charset="0"/>
            </a:endParaRPr>
          </a:p>
        </p:txBody>
      </p:sp>
      <p:pic>
        <p:nvPicPr>
          <p:cNvPr id="34" name="Picture 33" descr="new_rdg_logo.png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861048" y="1054257"/>
            <a:ext cx="1080184" cy="3481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" name="TextBox 32"/>
          <p:cNvSpPr txBox="1"/>
          <p:nvPr/>
        </p:nvSpPr>
        <p:spPr>
          <a:xfrm>
            <a:off x="4149080" y="5818837"/>
            <a:ext cx="27089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Above:</a:t>
            </a:r>
            <a:r>
              <a:rPr lang="en-US" sz="1200" dirty="0" smtClean="0"/>
              <a:t>  The figure caption should explicitly include the main message of the figure.</a:t>
            </a:r>
            <a:endParaRPr lang="en-US" sz="1200" dirty="0"/>
          </a:p>
        </p:txBody>
      </p:sp>
      <p:sp>
        <p:nvSpPr>
          <p:cNvPr id="28" name="TextBox 27"/>
          <p:cNvSpPr txBox="1"/>
          <p:nvPr/>
        </p:nvSpPr>
        <p:spPr>
          <a:xfrm>
            <a:off x="3850421" y="8481392"/>
            <a:ext cx="176631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solidFill>
                  <a:schemeClr val="bg1"/>
                </a:solidFill>
              </a:rPr>
              <a:t>Tell us what you think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3920720" y="8697416"/>
            <a:ext cx="253492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GB" sz="1200" dirty="0" smtClean="0">
                <a:solidFill>
                  <a:schemeClr val="bg1"/>
                </a:solidFill>
              </a:rPr>
              <a:t> How clearly was this article written?</a:t>
            </a:r>
          </a:p>
          <a:p>
            <a:pPr>
              <a:buFont typeface="Arial" pitchFamily="34" charset="0"/>
              <a:buChar char="•"/>
            </a:pPr>
            <a:r>
              <a:rPr lang="en-GB" sz="1200" dirty="0" smtClean="0">
                <a:solidFill>
                  <a:schemeClr val="bg1"/>
                </a:solidFill>
              </a:rPr>
              <a:t> How interesting or useful was it?</a:t>
            </a:r>
          </a:p>
          <a:p>
            <a:pPr>
              <a:buFont typeface="Arial" pitchFamily="34" charset="0"/>
              <a:buChar char="•"/>
            </a:pPr>
            <a:r>
              <a:rPr lang="en-GB" sz="1200" dirty="0" smtClean="0">
                <a:solidFill>
                  <a:schemeClr val="bg1"/>
                </a:solidFill>
              </a:rPr>
              <a:t> Do you have any other comments?</a:t>
            </a:r>
          </a:p>
          <a:p>
            <a:r>
              <a:rPr lang="en-GB" sz="1200" dirty="0" smtClean="0">
                <a:solidFill>
                  <a:schemeClr val="bg1"/>
                </a:solidFill>
              </a:rPr>
              <a:t>Please let us know:</a:t>
            </a:r>
          </a:p>
          <a:p>
            <a:r>
              <a:rPr lang="en-GB" sz="1200" b="1" u="sng" dirty="0" smtClean="0">
                <a:solidFill>
                  <a:schemeClr val="bg1"/>
                </a:solidFill>
              </a:rPr>
              <a:t>climate-feedback@ncas.ac.uk</a:t>
            </a:r>
            <a:endParaRPr lang="en-US" sz="1200" b="1" u="sng" dirty="0">
              <a:solidFill>
                <a:schemeClr val="bg1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221088" y="7947719"/>
            <a:ext cx="20162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GB" sz="1200" u="sng" dirty="0" smtClean="0">
                <a:solidFill>
                  <a:srgbClr val="186F4D"/>
                </a:solidFill>
                <a:latin typeface="Gill Sans MT" pitchFamily="34" charset="0"/>
              </a:rPr>
              <a:t>Return to NCAS Climate public engagement website</a:t>
            </a:r>
          </a:p>
        </p:txBody>
      </p:sp>
      <p:sp>
        <p:nvSpPr>
          <p:cNvPr id="36" name="Rectangle 35"/>
          <p:cNvSpPr/>
          <p:nvPr/>
        </p:nvSpPr>
        <p:spPr>
          <a:xfrm>
            <a:off x="4293096" y="2144688"/>
            <a:ext cx="1152128" cy="1296144"/>
          </a:xfrm>
          <a:prstGeom prst="rect">
            <a:avLst/>
          </a:prstGeom>
          <a:noFill/>
          <a:ln>
            <a:solidFill>
              <a:srgbClr val="186F4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Author* photo</a:t>
            </a:r>
            <a:endParaRPr lang="en-US" sz="1200" dirty="0" smtClean="0">
              <a:solidFill>
                <a:schemeClr val="tx1"/>
              </a:solidFill>
            </a:endParaRPr>
          </a:p>
          <a:p>
            <a:pPr algn="ctr"/>
            <a:endParaRPr lang="en-GB" sz="1050" dirty="0" smtClean="0">
              <a:solidFill>
                <a:schemeClr val="tx1"/>
              </a:solidFill>
            </a:endParaRPr>
          </a:p>
          <a:p>
            <a:pPr algn="ctr"/>
            <a:r>
              <a:rPr lang="en-GB" sz="1050" dirty="0" smtClean="0">
                <a:solidFill>
                  <a:schemeClr val="tx1"/>
                </a:solidFill>
              </a:rPr>
              <a:t>(*Author of highlight, not necessarily the paper’s lead author )</a:t>
            </a:r>
          </a:p>
        </p:txBody>
      </p:sp>
      <p:sp>
        <p:nvSpPr>
          <p:cNvPr id="37" name="Rectangle 36"/>
          <p:cNvSpPr/>
          <p:nvPr/>
        </p:nvSpPr>
        <p:spPr>
          <a:xfrm>
            <a:off x="4293096" y="3778806"/>
            <a:ext cx="2232248" cy="2016224"/>
          </a:xfrm>
          <a:prstGeom prst="rect">
            <a:avLst/>
          </a:prstGeom>
          <a:noFill/>
          <a:ln>
            <a:solidFill>
              <a:srgbClr val="186F4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Figure</a:t>
            </a:r>
          </a:p>
          <a:p>
            <a:r>
              <a:rPr lang="en-GB" sz="1200" dirty="0" smtClean="0">
                <a:solidFill>
                  <a:schemeClr val="tx1"/>
                </a:solidFill>
              </a:rPr>
              <a:t>Consider using a relevant schematic, which may be simpler and more helpful than a figure from the paper.</a:t>
            </a:r>
          </a:p>
          <a:p>
            <a:endParaRPr lang="en-GB" sz="1200" dirty="0" smtClean="0">
              <a:solidFill>
                <a:schemeClr val="tx1"/>
              </a:solidFill>
            </a:endParaRPr>
          </a:p>
          <a:p>
            <a:r>
              <a:rPr lang="en-GB" sz="1200" dirty="0" smtClean="0">
                <a:solidFill>
                  <a:schemeClr val="tx1"/>
                </a:solidFill>
              </a:rPr>
              <a:t>The figure should be clearly labelled, and extra annotations may be helpful.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5616738" y="2144688"/>
            <a:ext cx="10527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dirty="0" smtClean="0"/>
              <a:t>Name </a:t>
            </a:r>
            <a:r>
              <a:rPr lang="en-GB" sz="1000" dirty="0" smtClean="0"/>
              <a:t>&amp; short bio (position held and area of expertise) </a:t>
            </a:r>
            <a:endParaRPr lang="en-US" sz="900" dirty="0"/>
          </a:p>
        </p:txBody>
      </p:sp>
      <p:sp>
        <p:nvSpPr>
          <p:cNvPr id="41" name="Rectangle 40"/>
          <p:cNvSpPr/>
          <p:nvPr/>
        </p:nvSpPr>
        <p:spPr>
          <a:xfrm>
            <a:off x="4176464" y="1026467"/>
            <a:ext cx="2636912" cy="398141"/>
          </a:xfrm>
          <a:prstGeom prst="rect">
            <a:avLst/>
          </a:prstGeom>
          <a:noFill/>
          <a:ln w="9525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TextBox 41"/>
          <p:cNvSpPr txBox="1"/>
          <p:nvPr/>
        </p:nvSpPr>
        <p:spPr>
          <a:xfrm>
            <a:off x="3789040" y="1424608"/>
            <a:ext cx="3026357" cy="253916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GB" sz="1050" dirty="0" smtClean="0"/>
              <a:t>Institution logo </a:t>
            </a:r>
            <a:r>
              <a:rPr lang="en-GB" sz="1050" dirty="0" smtClean="0"/>
              <a:t>above</a:t>
            </a:r>
            <a:r>
              <a:rPr lang="en-GB" sz="1050" dirty="0" smtClean="0"/>
              <a:t> (other </a:t>
            </a:r>
            <a:r>
              <a:rPr lang="en-GB" sz="1050" dirty="0" smtClean="0"/>
              <a:t>logos if required)</a:t>
            </a:r>
            <a:endParaRPr lang="en-US" sz="1050" dirty="0"/>
          </a:p>
        </p:txBody>
      </p:sp>
      <p:pic>
        <p:nvPicPr>
          <p:cNvPr id="1028" name="Picture 4" descr="NERC long logo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3176" y="1058456"/>
            <a:ext cx="1728071" cy="354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10450</TotalTime>
  <Words>332</Words>
  <Application>Microsoft Office PowerPoint</Application>
  <PresentationFormat>A4 Paper (210x297 mm)</PresentationFormat>
  <Paragraphs>38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NCAS-Climate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NCAS-Climate</dc:creator>
  <cp:lastModifiedBy>Richard Allan</cp:lastModifiedBy>
  <cp:revision>521</cp:revision>
  <dcterms:created xsi:type="dcterms:W3CDTF">2011-11-25T14:55:14Z</dcterms:created>
  <dcterms:modified xsi:type="dcterms:W3CDTF">2013-11-13T12:02:31Z</dcterms:modified>
</cp:coreProperties>
</file>