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20"/>
  </p:notesMasterIdLst>
  <p:sldIdLst>
    <p:sldId id="267" r:id="rId3"/>
    <p:sldId id="283" r:id="rId4"/>
    <p:sldId id="275" r:id="rId5"/>
    <p:sldId id="263" r:id="rId6"/>
    <p:sldId id="277" r:id="rId7"/>
    <p:sldId id="257" r:id="rId8"/>
    <p:sldId id="269" r:id="rId9"/>
    <p:sldId id="273" r:id="rId10"/>
    <p:sldId id="279" r:id="rId11"/>
    <p:sldId id="278" r:id="rId12"/>
    <p:sldId id="260" r:id="rId13"/>
    <p:sldId id="280" r:id="rId14"/>
    <p:sldId id="266" r:id="rId15"/>
    <p:sldId id="276" r:id="rId16"/>
    <p:sldId id="284" r:id="rId17"/>
    <p:sldId id="285" r:id="rId18"/>
    <p:sldId id="272" r:id="rId1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C32B"/>
    <a:srgbClr val="94BA45"/>
    <a:srgbClr val="33CC33"/>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77642" autoAdjust="0"/>
  </p:normalViewPr>
  <p:slideViewPr>
    <p:cSldViewPr>
      <p:cViewPr>
        <p:scale>
          <a:sx n="83" d="100"/>
          <a:sy n="83" d="100"/>
        </p:scale>
        <p:origin x="-492"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231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pitchFamily="-64" charset="-128"/>
              </a:defRPr>
            </a:lvl1pPr>
          </a:lstStyle>
          <a:p>
            <a:pPr>
              <a:defRPr/>
            </a:pPr>
            <a:endParaRPr lang="en-US"/>
          </a:p>
        </p:txBody>
      </p:sp>
      <p:sp>
        <p:nvSpPr>
          <p:cNvPr id="143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pitchFamily="-64" charset="-128"/>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pitchFamily="-64" charset="-128"/>
              </a:defRPr>
            </a:lvl1pPr>
          </a:lstStyle>
          <a:p>
            <a:pPr>
              <a:defRPr/>
            </a:pPr>
            <a:endParaRPr lang="en-US"/>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ea typeface="ＭＳ Ｐゴシック" pitchFamily="-64" charset="-128"/>
              </a:defRPr>
            </a:lvl1pPr>
          </a:lstStyle>
          <a:p>
            <a:pPr>
              <a:defRPr/>
            </a:pPr>
            <a:fld id="{CEA9BD6C-7980-47C4-9E1A-65432112ECEB}" type="slidenum">
              <a:rPr lang="en-US"/>
              <a:pPr>
                <a:defRPr/>
              </a:pPr>
              <a:t>‹#›</a:t>
            </a:fld>
            <a:endParaRPr lang="en-US"/>
          </a:p>
        </p:txBody>
      </p:sp>
    </p:spTree>
    <p:extLst>
      <p:ext uri="{BB962C8B-B14F-4D97-AF65-F5344CB8AC3E}">
        <p14:creationId xmlns:p14="http://schemas.microsoft.com/office/powerpoint/2010/main" val="225013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6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6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ea typeface="ＭＳ Ｐゴシック" pitchFamily="34" charset="-128"/>
              </a:rPr>
              <a:t>Introduce staff and student ambassadors</a:t>
            </a:r>
          </a:p>
          <a:p>
            <a:r>
              <a:rPr lang="en-GB" smtClean="0">
                <a:ea typeface="ＭＳ Ｐゴシック" pitchFamily="34" charset="-128"/>
              </a:rPr>
              <a:t>Fire alarm</a:t>
            </a:r>
          </a:p>
          <a:p>
            <a:r>
              <a:rPr lang="en-GB" smtClean="0">
                <a:ea typeface="ＭＳ Ｐゴシック" pitchFamily="34" charset="-128"/>
              </a:rPr>
              <a:t>Toilets</a:t>
            </a:r>
            <a:endParaRPr lang="en-US" smtClean="0">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646E387-3D70-4A97-953E-58F8C6C23791}" type="slidenum">
              <a:rPr lang="en-US" sz="1200" smtClean="0"/>
              <a:pPr/>
              <a:t>1</a:t>
            </a:fld>
            <a:endParaRPr lang="en-US" sz="1200" smtClean="0"/>
          </a:p>
        </p:txBody>
      </p:sp>
    </p:spTree>
    <p:extLst>
      <p:ext uri="{BB962C8B-B14F-4D97-AF65-F5344CB8AC3E}">
        <p14:creationId xmlns:p14="http://schemas.microsoft.com/office/powerpoint/2010/main" val="68039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xfrm>
            <a:off x="996615" y="4280734"/>
            <a:ext cx="5487049" cy="4113035"/>
          </a:xfrm>
          <a:noFill/>
          <a:ln/>
        </p:spPr>
        <p:txBody>
          <a:bodyPr/>
          <a:lstStyle/>
          <a:p>
            <a:endParaRPr lang="en-US" smtClean="0">
              <a:latin typeface="Arial" charset="0"/>
            </a:endParaRPr>
          </a:p>
        </p:txBody>
      </p:sp>
      <p:sp>
        <p:nvSpPr>
          <p:cNvPr id="24580" name="Slide Number Placeholder 3"/>
          <p:cNvSpPr>
            <a:spLocks noGrp="1"/>
          </p:cNvSpPr>
          <p:nvPr>
            <p:ph type="sldNum" sz="quarter" idx="5"/>
          </p:nvPr>
        </p:nvSpPr>
        <p:spPr>
          <a:noFill/>
        </p:spPr>
        <p:txBody>
          <a:bodyPr/>
          <a:lstStyle/>
          <a:p>
            <a:fld id="{E8756FB4-2FE2-4FEA-8766-6A3302A62BF1}" type="slidenum">
              <a:rPr lang="en-GB" smtClean="0">
                <a:solidFill>
                  <a:prstClr val="black"/>
                </a:solidFill>
              </a:rPr>
              <a:pPr/>
              <a:t>16</a:t>
            </a:fld>
            <a:endParaRPr lang="en-GB" smtClean="0">
              <a:solidFill>
                <a:prstClr val="black"/>
              </a:solidFill>
            </a:endParaRPr>
          </a:p>
        </p:txBody>
      </p:sp>
    </p:spTree>
    <p:extLst>
      <p:ext uri="{BB962C8B-B14F-4D97-AF65-F5344CB8AC3E}">
        <p14:creationId xmlns:p14="http://schemas.microsoft.com/office/powerpoint/2010/main" val="1109066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ea typeface="ＭＳ Ｐゴシック" pitchFamily="34" charset="-128"/>
                <a:hlinkClick r:id="" action="ppaction://hlinkfile"/>
              </a:rPr>
              <a:t>Weather forecasts aren’t always accurate a few days ahead, so how can you possibly predict what climate over the next 100 years?</a:t>
            </a:r>
            <a:endParaRPr lang="en-GB" dirty="0" smtClean="0">
              <a:ea typeface="ＭＳ Ｐゴシック" pitchFamily="34" charset="-128"/>
            </a:endParaRPr>
          </a:p>
          <a:p>
            <a:r>
              <a:rPr lang="en-GB" dirty="0" smtClean="0">
                <a:ea typeface="ＭＳ Ｐゴシック" pitchFamily="34" charset="-128"/>
              </a:rPr>
              <a:t> </a:t>
            </a:r>
          </a:p>
          <a:p>
            <a:r>
              <a:rPr lang="en-GB" dirty="0" smtClean="0">
                <a:ea typeface="ＭＳ Ｐゴシック" pitchFamily="34" charset="-128"/>
              </a:rPr>
              <a:t>Although they are made by the same sort of mathematical model, weather forecasts and climate predictions are really quite different. A weather forecast tells us what the weather (for example, temperature or rainfall) is going to be at a certain place and time over the next few days.</a:t>
            </a:r>
            <a:br>
              <a:rPr lang="en-GB" dirty="0" smtClean="0">
                <a:ea typeface="ＭＳ Ｐゴシック" pitchFamily="34" charset="-128"/>
              </a:rPr>
            </a:br>
            <a:r>
              <a:rPr lang="en-GB" dirty="0" smtClean="0">
                <a:ea typeface="ＭＳ Ｐゴシック" pitchFamily="34" charset="-128"/>
              </a:rPr>
              <a:t>A climate prediction tells us about changes in the average climate, its variability and extremes. So, it might say that Berkshire, in 40–60 years time, will have, on average 25% more rain in winter with three times the current number of heavy rainfall events. It not forecast that it will be raining in Berkshire on the morning of 15 October 2044.</a:t>
            </a:r>
          </a:p>
          <a:p>
            <a:endParaRPr lang="en-US" dirty="0" smtClean="0">
              <a:ea typeface="ＭＳ Ｐゴシック" pitchFamily="3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D147EFFE-9E49-4744-8B9E-730060054AAE}" type="slidenum">
              <a:rPr lang="en-US" sz="1200" smtClean="0"/>
              <a:pPr/>
              <a:t>17</a:t>
            </a:fld>
            <a:endParaRPr lang="en-US" sz="1200" smtClean="0"/>
          </a:p>
        </p:txBody>
      </p:sp>
    </p:spTree>
    <p:extLst>
      <p:ext uri="{BB962C8B-B14F-4D97-AF65-F5344CB8AC3E}">
        <p14:creationId xmlns:p14="http://schemas.microsoft.com/office/powerpoint/2010/main" val="3679955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ea typeface="ＭＳ Ｐゴシック" pitchFamily="34" charset="-128"/>
              </a:rPr>
              <a:t>Introduce staff and student ambassadors</a:t>
            </a:r>
          </a:p>
          <a:p>
            <a:r>
              <a:rPr lang="en-GB" smtClean="0">
                <a:ea typeface="ＭＳ Ｐゴシック" pitchFamily="34" charset="-128"/>
              </a:rPr>
              <a:t>Fire alarm</a:t>
            </a:r>
          </a:p>
          <a:p>
            <a:r>
              <a:rPr lang="en-GB" smtClean="0">
                <a:ea typeface="ＭＳ Ｐゴシック" pitchFamily="34" charset="-128"/>
              </a:rPr>
              <a:t>Toilets</a:t>
            </a:r>
            <a:endParaRPr lang="en-US" smtClean="0">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646E387-3D70-4A97-953E-58F8C6C23791}" type="slidenum">
              <a:rPr lang="en-US" sz="1200" smtClean="0"/>
              <a:pPr/>
              <a:t>2</a:t>
            </a:fld>
            <a:endParaRPr lang="en-US" sz="1200" smtClean="0"/>
          </a:p>
        </p:txBody>
      </p:sp>
    </p:spTree>
    <p:extLst>
      <p:ext uri="{BB962C8B-B14F-4D97-AF65-F5344CB8AC3E}">
        <p14:creationId xmlns:p14="http://schemas.microsoft.com/office/powerpoint/2010/main" val="42545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ea typeface="ＭＳ Ｐゴシック" pitchFamily="34" charset="-128"/>
              </a:rPr>
              <a:t>Once you have left the building make your way to the fire assembly point which is located at the far side of the car park in front of the Department. Do not re-enter the building. Wait at the assembly point until you are informed by the Evacuation Officer or University Security that it is safe to  return to the building. </a:t>
            </a:r>
          </a:p>
          <a:p>
            <a:endParaRPr lang="en-GB" smtClean="0">
              <a:ea typeface="ＭＳ Ｐゴシック" pitchFamily="34" charset="-128"/>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768A06E-C35C-4103-990B-53B9116A7DDD}" type="slidenum">
              <a:rPr lang="en-US" sz="1200" smtClean="0"/>
              <a:pPr/>
              <a:t>3</a:t>
            </a:fld>
            <a:endParaRPr lang="en-US" sz="1200" smtClean="0"/>
          </a:p>
        </p:txBody>
      </p:sp>
    </p:spTree>
    <p:extLst>
      <p:ext uri="{BB962C8B-B14F-4D97-AF65-F5344CB8AC3E}">
        <p14:creationId xmlns:p14="http://schemas.microsoft.com/office/powerpoint/2010/main" val="236493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11113834-AF34-4373-8A9B-A71462EE0B3E}" type="slidenum">
              <a:rPr lang="en-US" sz="1200" smtClean="0"/>
              <a:pPr/>
              <a:t>4</a:t>
            </a:fld>
            <a:endParaRPr lang="en-US" sz="120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ea typeface="ＭＳ Ｐゴシック" pitchFamily="34" charset="-128"/>
              </a:rPr>
              <a:t>The difference between weather and climate is a measure of time. Weather is what conditions of the atmosphere are over a short period of time, and climate is how the atmosphere "behaves" over relatively long periods of time. </a:t>
            </a:r>
            <a:br>
              <a:rPr lang="en-GB" dirty="0" smtClean="0">
                <a:ea typeface="ＭＳ Ｐゴシック" pitchFamily="34" charset="-128"/>
              </a:rPr>
            </a:br>
            <a:endParaRPr lang="en-GB" dirty="0" smtClean="0">
              <a:ea typeface="ＭＳ Ｐゴシック" pitchFamily="34" charset="-128"/>
            </a:endParaRPr>
          </a:p>
          <a:p>
            <a:r>
              <a:rPr lang="en-GB" dirty="0" smtClean="0">
                <a:ea typeface="ＭＳ Ｐゴシック" pitchFamily="34" charset="-128"/>
              </a:rPr>
              <a:t>Does anyone know how we predict the weather and climate?</a:t>
            </a:r>
            <a:br>
              <a:rPr lang="en-GB" dirty="0" smtClean="0">
                <a:ea typeface="ＭＳ Ｐゴシック" pitchFamily="34" charset="-128"/>
              </a:rPr>
            </a:br>
            <a:endParaRPr lang="en-GB" dirty="0" smtClean="0">
              <a:ea typeface="ＭＳ Ｐゴシック" pitchFamily="34" charset="-128"/>
            </a:endParaRPr>
          </a:p>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397975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1987671-6FD2-4DD9-A23F-5CBD20A21EB3}" type="slidenum">
              <a:rPr lang="en-US" sz="1200" smtClean="0"/>
              <a:pPr/>
              <a:t>5</a:t>
            </a:fld>
            <a:endParaRPr lang="en-US" sz="120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ea typeface="ＭＳ Ｐゴシック" pitchFamily="34" charset="-128"/>
              </a:rPr>
              <a:t>The difference between weather and climate is a measure of time. Weather is what conditions of the atmosphere are over a short period of time, and climate is how the atmosphere "behaves" over relatively long periods of time. </a:t>
            </a:r>
            <a:br>
              <a:rPr lang="en-GB" smtClean="0">
                <a:ea typeface="ＭＳ Ｐゴシック" pitchFamily="34" charset="-128"/>
              </a:rPr>
            </a:br>
            <a:endParaRPr lang="en-GB" smtClean="0">
              <a:ea typeface="ＭＳ Ｐゴシック" pitchFamily="34" charset="-128"/>
            </a:endParaRPr>
          </a:p>
          <a:p>
            <a:r>
              <a:rPr lang="en-GB" smtClean="0">
                <a:ea typeface="ＭＳ Ｐゴシック" pitchFamily="34" charset="-128"/>
              </a:rPr>
              <a:t>Does anyone know how we predict the weather and climate?</a:t>
            </a:r>
            <a:br>
              <a:rPr lang="en-GB" smtClean="0">
                <a:ea typeface="ＭＳ Ｐゴシック" pitchFamily="34" charset="-128"/>
              </a:rPr>
            </a:br>
            <a:endParaRPr lang="en-GB"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55746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264E4F8-40B6-40F6-9EEA-E9F9CFAFC30A}" type="slidenum">
              <a:rPr lang="en-US" sz="1200" smtClean="0"/>
              <a:pPr/>
              <a:t>6</a:t>
            </a:fld>
            <a:endParaRPr lang="en-US" sz="120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r>
              <a:rPr lang="en-US" smtClean="0">
                <a:latin typeface="Rdg Vesta" pitchFamily="50" charset="0"/>
                <a:ea typeface="ＭＳ Ｐゴシック" pitchFamily="34" charset="-128"/>
              </a:rPr>
              <a:t>The atmosphere is a fluid (just like water!)</a:t>
            </a:r>
          </a:p>
          <a:p>
            <a:pPr>
              <a:spcBef>
                <a:spcPct val="50000"/>
              </a:spcBef>
              <a:buFontTx/>
              <a:buChar char="•"/>
            </a:pPr>
            <a:r>
              <a:rPr lang="en-US" smtClean="0">
                <a:latin typeface="Rdg Vesta" pitchFamily="50" charset="0"/>
                <a:ea typeface="ＭＳ Ｐゴシック" pitchFamily="34" charset="-128"/>
              </a:rPr>
              <a:t> We can do experiments with water (easier to move around than air) to find out how air moves around.</a:t>
            </a:r>
          </a:p>
          <a:p>
            <a:pPr>
              <a:spcBef>
                <a:spcPct val="50000"/>
              </a:spcBef>
              <a:buFontTx/>
              <a:buChar char="•"/>
            </a:pPr>
            <a:r>
              <a:rPr lang="en-US" smtClean="0">
                <a:latin typeface="Rdg Vesta" pitchFamily="50" charset="0"/>
                <a:ea typeface="ＭＳ Ｐゴシック" pitchFamily="34" charset="-128"/>
              </a:rPr>
              <a:t> We can use the results of the experiments to find physical laws which we can use to make predictions</a:t>
            </a:r>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67970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50000"/>
              </a:spcBef>
              <a:spcAft>
                <a:spcPct val="0"/>
              </a:spcAft>
              <a:buClrTx/>
              <a:buSzTx/>
              <a:buFontTx/>
              <a:buChar char="•"/>
              <a:tabLst/>
              <a:defRPr/>
            </a:pPr>
            <a:r>
              <a:rPr lang="en-US" baseline="0" dirty="0" smtClean="0">
                <a:latin typeface="Rdg Vesta" pitchFamily="50" charset="0"/>
                <a:ea typeface="ＭＳ Ｐゴシック" pitchFamily="34" charset="-128"/>
              </a:rPr>
              <a:t> </a:t>
            </a:r>
            <a:r>
              <a:rPr lang="en-US" dirty="0" smtClean="0">
                <a:latin typeface="Rdg Vesta" pitchFamily="50" charset="0"/>
                <a:ea typeface="ＭＳ Ｐゴシック" pitchFamily="34" charset="-128"/>
              </a:rPr>
              <a:t>If we can find out what the temperatures and winds</a:t>
            </a:r>
            <a:r>
              <a:rPr lang="en-US" baseline="0" dirty="0" smtClean="0">
                <a:latin typeface="Rdg Vesta" pitchFamily="50" charset="0"/>
                <a:ea typeface="ＭＳ Ｐゴシック" pitchFamily="34" charset="-128"/>
              </a:rPr>
              <a:t> </a:t>
            </a:r>
            <a:r>
              <a:rPr lang="en-US" dirty="0" smtClean="0">
                <a:latin typeface="Rdg Vesta" pitchFamily="50" charset="0"/>
                <a:ea typeface="ＭＳ Ｐゴシック" pitchFamily="34" charset="-128"/>
              </a:rPr>
              <a:t>in the atmosphere are like today it will help us make predictions. </a:t>
            </a:r>
          </a:p>
          <a:p>
            <a:pPr marL="0" marR="0" indent="0" algn="l" defTabSz="914400" rtl="0" eaLnBrk="0" fontAlgn="base" latinLnBrk="0" hangingPunct="0">
              <a:lnSpc>
                <a:spcPct val="100000"/>
              </a:lnSpc>
              <a:spcBef>
                <a:spcPct val="50000"/>
              </a:spcBef>
              <a:spcAft>
                <a:spcPct val="0"/>
              </a:spcAft>
              <a:buClrTx/>
              <a:buSzTx/>
              <a:buFontTx/>
              <a:buChar char="•"/>
              <a:tabLst/>
              <a:defRPr/>
            </a:pPr>
            <a:r>
              <a:rPr lang="en-US" dirty="0" smtClean="0">
                <a:latin typeface="Rdg Vesta" pitchFamily="50" charset="0"/>
                <a:ea typeface="ＭＳ Ｐゴシック" pitchFamily="34" charset="-128"/>
              </a:rPr>
              <a:t> We need to observe the atmosphere at different heights and in different locations.</a:t>
            </a:r>
          </a:p>
          <a:p>
            <a:endParaRPr lang="en-GB" dirty="0" smtClean="0">
              <a:ea typeface="ＭＳ Ｐゴシック" pitchFamily="34" charset="-128"/>
            </a:endParaRPr>
          </a:p>
          <a:p>
            <a:r>
              <a:rPr lang="en-GB" dirty="0" smtClean="0">
                <a:ea typeface="ＭＳ Ｐゴシック" pitchFamily="34" charset="-128"/>
              </a:rPr>
              <a:t>Observations of the weather are made 24 hours a day, all over the world. The main observations are from weather satellites, balloons, land based instruments, ships, buoys and aircraft. </a:t>
            </a:r>
          </a:p>
          <a:p>
            <a:r>
              <a:rPr lang="en-GB" dirty="0" smtClean="0">
                <a:ea typeface="ＭＳ Ｐゴシック" pitchFamily="34" charset="-128"/>
              </a:rPr>
              <a:t>Each day, the </a:t>
            </a:r>
            <a:r>
              <a:rPr lang="en-GB" dirty="0" err="1" smtClean="0">
                <a:ea typeface="ＭＳ Ｐゴシック" pitchFamily="34" charset="-128"/>
              </a:rPr>
              <a:t>MetOffice</a:t>
            </a:r>
            <a:r>
              <a:rPr lang="en-GB" dirty="0" smtClean="0">
                <a:ea typeface="ＭＳ Ｐゴシック" pitchFamily="34" charset="-128"/>
              </a:rPr>
              <a:t> uses around half a million observations of temperature, pressure, wind speed and direction, humidity and many other properties to provide the starting conditions of our weather forecast model. We continually update our knowledge of the current state of the </a:t>
            </a:r>
            <a:endParaRPr lang="en-US" dirty="0" smtClean="0">
              <a:ea typeface="ＭＳ Ｐゴシック" pitchFamily="34" charset="-128"/>
            </a:endParaRPr>
          </a:p>
          <a:p>
            <a:endParaRPr lang="en-US" dirty="0" smtClean="0">
              <a:ea typeface="ＭＳ Ｐゴシック" pitchFamily="34" charset="-128"/>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CF50B98-20D3-4C6C-9146-3D58F719C772}" type="slidenum">
              <a:rPr lang="en-US" sz="1200" smtClean="0"/>
              <a:pPr/>
              <a:t>7</a:t>
            </a:fld>
            <a:endParaRPr lang="en-US" sz="1200" smtClean="0"/>
          </a:p>
        </p:txBody>
      </p:sp>
    </p:spTree>
    <p:extLst>
      <p:ext uri="{BB962C8B-B14F-4D97-AF65-F5344CB8AC3E}">
        <p14:creationId xmlns:p14="http://schemas.microsoft.com/office/powerpoint/2010/main" val="220122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8C913E8-6683-48E7-96A1-A4B8656825C9}" type="slidenum">
              <a:rPr lang="en-US" sz="1200" smtClean="0"/>
              <a:pPr/>
              <a:t>11</a:t>
            </a:fld>
            <a:endParaRPr lang="en-US" sz="1200"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r>
              <a:rPr lang="en-US" dirty="0" smtClean="0">
                <a:latin typeface="Rdg Vesta" pitchFamily="50" charset="0"/>
                <a:ea typeface="ＭＳ Ｐゴシック" pitchFamily="34" charset="-128"/>
              </a:rPr>
              <a:t> If we know what the atmosphere looks like now (observations) and we know how it normally behaves (physical laws) we can make predictions</a:t>
            </a:r>
          </a:p>
          <a:p>
            <a:pPr>
              <a:spcBef>
                <a:spcPct val="50000"/>
              </a:spcBef>
              <a:buFontTx/>
              <a:buChar char="•"/>
            </a:pPr>
            <a:r>
              <a:rPr lang="en-US" dirty="0" smtClean="0">
                <a:latin typeface="Rdg Vesta" pitchFamily="50" charset="0"/>
                <a:ea typeface="ＭＳ Ｐゴシック" pitchFamily="34" charset="-128"/>
              </a:rPr>
              <a:t> To do this we need to make lots of calculations which show how the atmosphere will change over time </a:t>
            </a:r>
          </a:p>
          <a:p>
            <a:endParaRPr lang="en-GB" dirty="0" smtClean="0">
              <a:ea typeface="ＭＳ Ｐゴシック" pitchFamily="34" charset="-128"/>
            </a:endParaRPr>
          </a:p>
          <a:p>
            <a:r>
              <a:rPr lang="en-GB" dirty="0" smtClean="0">
                <a:ea typeface="ＭＳ Ｐゴシック" pitchFamily="34" charset="-128"/>
              </a:rPr>
              <a:t>Our numerical model starts with the current atmospheric conditions in the area of interest from the surface to the upper atmosphere at points on a three dimensional grid. </a:t>
            </a:r>
          </a:p>
          <a:p>
            <a:r>
              <a:rPr lang="en-GB" dirty="0" smtClean="0">
                <a:ea typeface="ＭＳ Ｐゴシック" pitchFamily="34" charset="-128"/>
              </a:rPr>
              <a:t>The atmosphere is a thin shell of turbulent gas on a rotating Earth. Numerical Weather Prediction (NWP) models replicate the behaviour of this gas with mathematical equations. </a:t>
            </a:r>
          </a:p>
          <a:p>
            <a:r>
              <a:rPr lang="en-GB" dirty="0" smtClean="0">
                <a:ea typeface="ＭＳ Ｐゴシック" pitchFamily="34" charset="-128"/>
              </a:rPr>
              <a:t>Details of the wind speed and direction, temperature, pressure, moisture and cloud in each grid box are then stored in a computer. </a:t>
            </a:r>
          </a:p>
        </p:txBody>
      </p:sp>
    </p:spTree>
    <p:extLst>
      <p:ext uri="{BB962C8B-B14F-4D97-AF65-F5344CB8AC3E}">
        <p14:creationId xmlns:p14="http://schemas.microsoft.com/office/powerpoint/2010/main" val="142032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A72FF02-1CBE-4211-8546-42E6DC3A922C}" type="slidenum">
              <a:rPr lang="en-US" sz="1200" smtClean="0"/>
              <a:pPr/>
              <a:t>13</a:t>
            </a:fld>
            <a:endParaRPr lang="en-US"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956828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39602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7093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4246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763FF32-7B30-4C22-8B7E-F0D697E40A47}" type="datetimeFigureOut">
              <a:rPr lang="en-GB" smtClean="0">
                <a:solidFill>
                  <a:prstClr val="black">
                    <a:tint val="75000"/>
                  </a:prstClr>
                </a:solidFill>
              </a:rPr>
              <a:pPr/>
              <a:t>17/06/2014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84048E-88A5-4868-9453-60C30CA354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85992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63FF32-7B30-4C22-8B7E-F0D697E40A47}" type="datetimeFigureOut">
              <a:rPr lang="en-GB" smtClean="0">
                <a:solidFill>
                  <a:prstClr val="black">
                    <a:tint val="75000"/>
                  </a:prstClr>
                </a:solidFill>
              </a:rPr>
              <a:pPr/>
              <a:t>17/06/2014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84048E-88A5-4868-9453-60C30CA354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6877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63FF32-7B30-4C22-8B7E-F0D697E40A47}" type="datetimeFigureOut">
              <a:rPr lang="en-GB" smtClean="0">
                <a:solidFill>
                  <a:prstClr val="black">
                    <a:tint val="75000"/>
                  </a:prstClr>
                </a:solidFill>
              </a:rPr>
              <a:pPr/>
              <a:t>17/06/2014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84048E-88A5-4868-9453-60C30CA354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2038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763FF32-7B30-4C22-8B7E-F0D697E40A47}" type="datetimeFigureOut">
              <a:rPr lang="en-GB" smtClean="0">
                <a:solidFill>
                  <a:prstClr val="black">
                    <a:tint val="75000"/>
                  </a:prstClr>
                </a:solidFill>
              </a:rPr>
              <a:pPr/>
              <a:t>17/06/2014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84048E-88A5-4868-9453-60C30CA354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0879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763FF32-7B30-4C22-8B7E-F0D697E40A47}" type="datetimeFigureOut">
              <a:rPr lang="en-GB" smtClean="0">
                <a:solidFill>
                  <a:prstClr val="black">
                    <a:tint val="75000"/>
                  </a:prstClr>
                </a:solidFill>
              </a:rPr>
              <a:pPr/>
              <a:t>17/06/2014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184048E-88A5-4868-9453-60C30CA354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0579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763FF32-7B30-4C22-8B7E-F0D697E40A47}" type="datetimeFigureOut">
              <a:rPr lang="en-GB" smtClean="0">
                <a:solidFill>
                  <a:prstClr val="black">
                    <a:tint val="75000"/>
                  </a:prstClr>
                </a:solidFill>
              </a:rPr>
              <a:pPr/>
              <a:t>17/06/2014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184048E-88A5-4868-9453-60C30CA354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0088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3FF32-7B30-4C22-8B7E-F0D697E40A47}" type="datetimeFigureOut">
              <a:rPr lang="en-GB" smtClean="0">
                <a:solidFill>
                  <a:prstClr val="black">
                    <a:tint val="75000"/>
                  </a:prstClr>
                </a:solidFill>
              </a:rPr>
              <a:pPr/>
              <a:t>17/06/2014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184048E-88A5-4868-9453-60C30CA354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1100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63FF32-7B30-4C22-8B7E-F0D697E40A47}" type="datetimeFigureOut">
              <a:rPr lang="en-GB" smtClean="0">
                <a:solidFill>
                  <a:prstClr val="black">
                    <a:tint val="75000"/>
                  </a:prstClr>
                </a:solidFill>
              </a:rPr>
              <a:pPr/>
              <a:t>17/06/2014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84048E-88A5-4868-9453-60C30CA354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152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3685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63FF32-7B30-4C22-8B7E-F0D697E40A47}" type="datetimeFigureOut">
              <a:rPr lang="en-GB" smtClean="0">
                <a:solidFill>
                  <a:prstClr val="black">
                    <a:tint val="75000"/>
                  </a:prstClr>
                </a:solidFill>
              </a:rPr>
              <a:pPr/>
              <a:t>17/06/2014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84048E-88A5-4868-9453-60C30CA354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46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63FF32-7B30-4C22-8B7E-F0D697E40A47}" type="datetimeFigureOut">
              <a:rPr lang="en-GB" smtClean="0">
                <a:solidFill>
                  <a:prstClr val="black">
                    <a:tint val="75000"/>
                  </a:prstClr>
                </a:solidFill>
              </a:rPr>
              <a:pPr/>
              <a:t>17/06/2014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84048E-88A5-4868-9453-60C30CA354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1363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763FF32-7B30-4C22-8B7E-F0D697E40A47}" type="datetimeFigureOut">
              <a:rPr lang="en-GB" smtClean="0">
                <a:solidFill>
                  <a:prstClr val="black">
                    <a:tint val="75000"/>
                  </a:prstClr>
                </a:solidFill>
              </a:rPr>
              <a:pPr/>
              <a:t>17/06/2014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84048E-88A5-4868-9453-60C30CA3545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86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25349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8139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0550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9644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002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8938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69559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Rectangle 33"/>
          <p:cNvSpPr>
            <a:spLocks noChangeArrowheads="1"/>
          </p:cNvSpPr>
          <p:nvPr userDrawn="1"/>
        </p:nvSpPr>
        <p:spPr bwMode="auto">
          <a:xfrm>
            <a:off x="0" y="0"/>
            <a:ext cx="9144000" cy="1447800"/>
          </a:xfrm>
          <a:prstGeom prst="rect">
            <a:avLst/>
          </a:prstGeom>
          <a:solidFill>
            <a:srgbClr val="69C32B"/>
          </a:solidFill>
          <a:ln w="9525">
            <a:noFill/>
            <a:miter lim="800000"/>
            <a:headEnd/>
            <a:tailEnd/>
          </a:ln>
        </p:spPr>
        <p:txBody>
          <a:bodyPr wrap="none" anchor="ctr"/>
          <a:lstStyle/>
          <a:p>
            <a:pPr>
              <a:defRPr/>
            </a:pPr>
            <a:endParaRPr lang="en-GB">
              <a:latin typeface="Rdg Vesta" pitchFamily="2" charset="0"/>
              <a:ea typeface="ＭＳ Ｐゴシック" pitchFamily="-64" charset="-128"/>
            </a:endParaRPr>
          </a:p>
        </p:txBody>
      </p:sp>
      <p:sp>
        <p:nvSpPr>
          <p:cNvPr id="9" name="Text Box 37"/>
          <p:cNvSpPr txBox="1">
            <a:spLocks noChangeArrowheads="1"/>
          </p:cNvSpPr>
          <p:nvPr userDrawn="1"/>
        </p:nvSpPr>
        <p:spPr bwMode="auto">
          <a:xfrm>
            <a:off x="152400" y="152400"/>
            <a:ext cx="6934200" cy="900113"/>
          </a:xfrm>
          <a:prstGeom prst="rect">
            <a:avLst/>
          </a:prstGeom>
          <a:noFill/>
          <a:ln w="9525">
            <a:noFill/>
            <a:miter lim="800000"/>
            <a:headEnd/>
            <a:tailEnd/>
          </a:ln>
        </p:spPr>
        <p:txBody>
          <a:bodyPr lIns="0" tIns="0" rIns="0" bIns="0">
            <a:spAutoFit/>
          </a:bodyPr>
          <a:lstStyle/>
          <a:p>
            <a:pPr defTabSz="912813">
              <a:spcBef>
                <a:spcPct val="50000"/>
              </a:spcBef>
              <a:defRPr/>
            </a:pPr>
            <a:r>
              <a:rPr lang="en-GB" b="1" dirty="0">
                <a:solidFill>
                  <a:schemeClr val="bg1"/>
                </a:solidFill>
                <a:latin typeface="Rdg Vesta" pitchFamily="2" charset="0"/>
                <a:ea typeface="ＭＳ Ｐゴシック" pitchFamily="-64" charset="-128"/>
              </a:rPr>
              <a:t>Department of Meteorology</a:t>
            </a:r>
          </a:p>
          <a:p>
            <a:pPr defTabSz="912813">
              <a:spcBef>
                <a:spcPct val="50000"/>
              </a:spcBef>
              <a:defRPr/>
            </a:pPr>
            <a:endParaRPr lang="en-GB" sz="2300" dirty="0">
              <a:solidFill>
                <a:schemeClr val="bg1"/>
              </a:solidFill>
              <a:latin typeface="Rdg Vesta" pitchFamily="2" charset="0"/>
              <a:ea typeface="ＭＳ Ｐゴシック" pitchFamily="-64" charset="-128"/>
            </a:endParaRPr>
          </a:p>
        </p:txBody>
      </p:sp>
      <p:pic>
        <p:nvPicPr>
          <p:cNvPr id="3078" name="Picture 34" descr="Rdg Device Reversed"/>
          <p:cNvPicPr>
            <a:picLocks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315200" y="152400"/>
            <a:ext cx="16462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userDrawn="1"/>
        </p:nvSpPr>
        <p:spPr>
          <a:xfrm>
            <a:off x="316173" y="5867400"/>
            <a:ext cx="1360227" cy="707886"/>
          </a:xfrm>
          <a:prstGeom prst="rect">
            <a:avLst/>
          </a:prstGeom>
          <a:solidFill>
            <a:srgbClr val="69C32B"/>
          </a:solidFill>
        </p:spPr>
        <p:txBody>
          <a:bodyPr wrap="square" rtlCol="0">
            <a:spAutoFit/>
          </a:bodyPr>
          <a:lstStyle/>
          <a:p>
            <a:pPr algn="ctr"/>
            <a:r>
              <a:rPr lang="en-GB" sz="2000" dirty="0" smtClean="0">
                <a:solidFill>
                  <a:schemeClr val="bg1"/>
                </a:solidFill>
                <a:latin typeface="Calibri" pitchFamily="34" charset="0"/>
              </a:rPr>
              <a:t>Schools</a:t>
            </a:r>
            <a:r>
              <a:rPr lang="en-GB" sz="2000" baseline="0" dirty="0" smtClean="0">
                <a:solidFill>
                  <a:schemeClr val="bg1"/>
                </a:solidFill>
                <a:latin typeface="Calibri" pitchFamily="34" charset="0"/>
              </a:rPr>
              <a:t> Met Day</a:t>
            </a:r>
            <a:endParaRPr lang="en-GB" sz="2000" dirty="0">
              <a:solidFill>
                <a:schemeClr val="bg1"/>
              </a:solidFill>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64" charset="-128"/>
        </a:defRPr>
      </a:lvl2pPr>
      <a:lvl3pPr algn="ctr" rtl="0" eaLnBrk="0" fontAlgn="base" hangingPunct="0">
        <a:spcBef>
          <a:spcPct val="0"/>
        </a:spcBef>
        <a:spcAft>
          <a:spcPct val="0"/>
        </a:spcAft>
        <a:defRPr sz="4400">
          <a:solidFill>
            <a:schemeClr val="tx2"/>
          </a:solidFill>
          <a:latin typeface="Arial" charset="0"/>
          <a:ea typeface="ＭＳ Ｐゴシック" pitchFamily="-64" charset="-128"/>
        </a:defRPr>
      </a:lvl3pPr>
      <a:lvl4pPr algn="ctr" rtl="0" eaLnBrk="0" fontAlgn="base" hangingPunct="0">
        <a:spcBef>
          <a:spcPct val="0"/>
        </a:spcBef>
        <a:spcAft>
          <a:spcPct val="0"/>
        </a:spcAft>
        <a:defRPr sz="4400">
          <a:solidFill>
            <a:schemeClr val="tx2"/>
          </a:solidFill>
          <a:latin typeface="Arial" charset="0"/>
          <a:ea typeface="ＭＳ Ｐゴシック" pitchFamily="-64" charset="-128"/>
        </a:defRPr>
      </a:lvl4pPr>
      <a:lvl5pPr algn="ctr" rtl="0" eaLnBrk="0" fontAlgn="base" hangingPunct="0">
        <a:spcBef>
          <a:spcPct val="0"/>
        </a:spcBef>
        <a:spcAft>
          <a:spcPct val="0"/>
        </a:spcAft>
        <a:defRPr sz="4400">
          <a:solidFill>
            <a:schemeClr val="tx2"/>
          </a:solidFill>
          <a:latin typeface="Arial" charset="0"/>
          <a:ea typeface="ＭＳ Ｐゴシック" pitchFamily="-64" charset="-128"/>
        </a:defRPr>
      </a:lvl5pPr>
      <a:lvl6pPr marL="457200" algn="ctr" rtl="0" fontAlgn="base">
        <a:spcBef>
          <a:spcPct val="0"/>
        </a:spcBef>
        <a:spcAft>
          <a:spcPct val="0"/>
        </a:spcAft>
        <a:defRPr sz="4400">
          <a:solidFill>
            <a:schemeClr val="tx2"/>
          </a:solidFill>
          <a:latin typeface="Arial" charset="0"/>
          <a:ea typeface="ＭＳ Ｐゴシック" pitchFamily="-64" charset="-128"/>
        </a:defRPr>
      </a:lvl6pPr>
      <a:lvl7pPr marL="914400" algn="ctr" rtl="0" fontAlgn="base">
        <a:spcBef>
          <a:spcPct val="0"/>
        </a:spcBef>
        <a:spcAft>
          <a:spcPct val="0"/>
        </a:spcAft>
        <a:defRPr sz="4400">
          <a:solidFill>
            <a:schemeClr val="tx2"/>
          </a:solidFill>
          <a:latin typeface="Arial" charset="0"/>
          <a:ea typeface="ＭＳ Ｐゴシック" pitchFamily="-64" charset="-128"/>
        </a:defRPr>
      </a:lvl7pPr>
      <a:lvl8pPr marL="1371600" algn="ctr" rtl="0" fontAlgn="base">
        <a:spcBef>
          <a:spcPct val="0"/>
        </a:spcBef>
        <a:spcAft>
          <a:spcPct val="0"/>
        </a:spcAft>
        <a:defRPr sz="4400">
          <a:solidFill>
            <a:schemeClr val="tx2"/>
          </a:solidFill>
          <a:latin typeface="Arial" charset="0"/>
          <a:ea typeface="ＭＳ Ｐゴシック" pitchFamily="-64" charset="-128"/>
        </a:defRPr>
      </a:lvl8pPr>
      <a:lvl9pPr marL="1828800" algn="ctr" rtl="0" fontAlgn="base">
        <a:spcBef>
          <a:spcPct val="0"/>
        </a:spcBef>
        <a:spcAft>
          <a:spcPct val="0"/>
        </a:spcAft>
        <a:defRPr sz="4400">
          <a:solidFill>
            <a:schemeClr val="tx2"/>
          </a:solidFill>
          <a:latin typeface="Arial" charset="0"/>
          <a:ea typeface="ＭＳ Ｐゴシック" pitchFamily="-6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763FF32-7B30-4C22-8B7E-F0D697E40A47}" type="datetimeFigureOut">
              <a:rPr lang="en-GB" smtClean="0">
                <a:solidFill>
                  <a:prstClr val="black">
                    <a:tint val="75000"/>
                  </a:prstClr>
                </a:solidFill>
                <a:latin typeface="Calibri"/>
              </a:rPr>
              <a:pPr eaLnBrk="1" fontAlgn="auto" hangingPunct="1">
                <a:spcBef>
                  <a:spcPts val="0"/>
                </a:spcBef>
                <a:spcAft>
                  <a:spcPts val="0"/>
                </a:spcAft>
              </a:pPr>
              <a:t>17/06/2014</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4184048E-88A5-4868-9453-60C30CA35456}" type="slidenum">
              <a:rPr lang="en-GB" smtClean="0">
                <a:solidFill>
                  <a:prstClr val="black">
                    <a:tint val="75000"/>
                  </a:prstClr>
                </a:solidFill>
                <a:latin typeface="Calibri"/>
              </a:rPr>
              <a:pPr eaLnBrk="1" fontAlgn="auto" hangingPunct="1">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776691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hyperlink" Target="V2_N512-QT.mov"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oleObject" Target="../embeddings/Microsoft_Excel_97-2003_Worksheet1.xls"/></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5.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7xWWowXtuv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met.reading.ac.uk/Data/fieldsite/cgi-bin/graph_page.cgi?RL=1&amp;"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ouds"/>
          <p:cNvPicPr>
            <a:picLocks noChangeAspect="1" noChangeArrowheads="1"/>
          </p:cNvPicPr>
          <p:nvPr/>
        </p:nvPicPr>
        <p:blipFill rotWithShape="1">
          <a:blip r:embed="rId3">
            <a:extLst>
              <a:ext uri="{28A0092B-C50C-407E-A947-70E740481C1C}">
                <a14:useLocalDpi xmlns:a14="http://schemas.microsoft.com/office/drawing/2010/main" val="0"/>
              </a:ext>
            </a:extLst>
          </a:blip>
          <a:srcRect t="10176" b="1405"/>
          <a:stretch/>
        </p:blipFill>
        <p:spPr bwMode="auto">
          <a:xfrm>
            <a:off x="5364088" y="2146003"/>
            <a:ext cx="3319463" cy="437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304800" y="2142142"/>
            <a:ext cx="4555232" cy="3447098"/>
          </a:xfrm>
          <a:prstGeom prst="rect">
            <a:avLst/>
          </a:prstGeom>
          <a:solidFill>
            <a:srgbClr val="69C32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dirty="0">
                <a:solidFill>
                  <a:schemeClr val="bg1"/>
                </a:solidFill>
                <a:latin typeface="Calibri" pitchFamily="34" charset="0"/>
              </a:rPr>
              <a:t>Welcome to the</a:t>
            </a:r>
          </a:p>
          <a:p>
            <a:pPr>
              <a:spcBef>
                <a:spcPct val="50000"/>
              </a:spcBef>
            </a:pPr>
            <a:r>
              <a:rPr lang="en-US" sz="3200" dirty="0">
                <a:solidFill>
                  <a:schemeClr val="bg1"/>
                </a:solidFill>
                <a:latin typeface="Calibri" pitchFamily="34" charset="0"/>
              </a:rPr>
              <a:t>University of Reading</a:t>
            </a:r>
          </a:p>
          <a:p>
            <a:pPr>
              <a:spcBef>
                <a:spcPct val="50000"/>
              </a:spcBef>
            </a:pPr>
            <a:r>
              <a:rPr lang="en-US" sz="3200" dirty="0">
                <a:solidFill>
                  <a:schemeClr val="bg1"/>
                </a:solidFill>
                <a:latin typeface="Calibri" pitchFamily="34" charset="0"/>
              </a:rPr>
              <a:t>Meteorology </a:t>
            </a:r>
            <a:r>
              <a:rPr lang="en-US" sz="3200" dirty="0" smtClean="0">
                <a:solidFill>
                  <a:schemeClr val="bg1"/>
                </a:solidFill>
                <a:latin typeface="Calibri" pitchFamily="34" charset="0"/>
              </a:rPr>
              <a:t>Day</a:t>
            </a:r>
            <a:r>
              <a:rPr lang="en-US" sz="3200" dirty="0">
                <a:solidFill>
                  <a:schemeClr val="bg1"/>
                </a:solidFill>
                <a:latin typeface="Calibri" pitchFamily="34" charset="0"/>
              </a:rPr>
              <a:t> </a:t>
            </a:r>
            <a:r>
              <a:rPr lang="en-US" sz="3200" dirty="0" smtClean="0">
                <a:solidFill>
                  <a:schemeClr val="bg1"/>
                </a:solidFill>
                <a:latin typeface="Calibri" pitchFamily="34" charset="0"/>
              </a:rPr>
              <a:t>2014</a:t>
            </a:r>
          </a:p>
          <a:p>
            <a:pPr algn="ctr">
              <a:spcBef>
                <a:spcPct val="50000"/>
              </a:spcBef>
            </a:pPr>
            <a:r>
              <a:rPr lang="en-US" sz="3600" dirty="0" smtClean="0">
                <a:solidFill>
                  <a:schemeClr val="bg1"/>
                </a:solidFill>
                <a:latin typeface="Calibri" pitchFamily="34" charset="0"/>
              </a:rPr>
              <a:t>“</a:t>
            </a:r>
            <a:r>
              <a:rPr lang="en-GB" sz="3600" dirty="0">
                <a:solidFill>
                  <a:schemeClr val="bg1"/>
                </a:solidFill>
                <a:latin typeface="Calibri" pitchFamily="34" charset="0"/>
              </a:rPr>
              <a:t>How do we predict the weather</a:t>
            </a:r>
            <a:r>
              <a:rPr lang="en-GB" sz="3600" dirty="0" smtClean="0">
                <a:solidFill>
                  <a:schemeClr val="bg1"/>
                </a:solidFill>
                <a:latin typeface="Calibri" pitchFamily="34" charset="0"/>
              </a:rPr>
              <a:t>?”</a:t>
            </a:r>
            <a:endParaRPr lang="en-US" sz="3600" dirty="0">
              <a:solidFill>
                <a:schemeClr val="bg1"/>
              </a:solidFill>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descr="[SEVIRI WV IMAGE - Channel 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6002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ChangeArrowheads="1"/>
          </p:cNvSpPr>
          <p:nvPr/>
        </p:nvSpPr>
        <p:spPr bwMode="auto">
          <a:xfrm>
            <a:off x="0" y="762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dirty="0">
                <a:solidFill>
                  <a:schemeClr val="bg1"/>
                </a:solidFill>
                <a:latin typeface="Rdg Vesta" pitchFamily="50" charset="0"/>
              </a:rPr>
              <a:t>                    </a:t>
            </a:r>
            <a:r>
              <a:rPr lang="en-US" sz="3200" dirty="0" smtClean="0">
                <a:solidFill>
                  <a:schemeClr val="bg1"/>
                </a:solidFill>
                <a:latin typeface="Rdg Vesta" pitchFamily="50" charset="0"/>
              </a:rPr>
              <a:t>            </a:t>
            </a:r>
            <a:r>
              <a:rPr lang="en-US" sz="3200" dirty="0" smtClean="0">
                <a:solidFill>
                  <a:schemeClr val="bg1"/>
                </a:solidFill>
                <a:latin typeface="Calibri" pitchFamily="34" charset="0"/>
              </a:rPr>
              <a:t>Remote Sensing</a:t>
            </a:r>
            <a:endParaRPr lang="en-US" sz="3200" dirty="0">
              <a:latin typeface="Calibri" pitchFamily="34" charset="0"/>
            </a:endParaRPr>
          </a:p>
        </p:txBody>
      </p:sp>
      <p:pic>
        <p:nvPicPr>
          <p:cNvPr id="11271" name="Picture 7" descr="http://www.cloudsat.cira.colostate.edu/quicklook_images_remote/1A-AUX/1A-AUX-FL.R04/2011/089/2011089020011_26165_CS_1A-AUX-FL_GRANULE_P_R04_E00_1AA_large_27.png"/>
          <p:cNvPicPr>
            <a:picLocks noChangeAspect="1" noChangeArrowheads="1"/>
          </p:cNvPicPr>
          <p:nvPr/>
        </p:nvPicPr>
        <p:blipFill>
          <a:blip r:embed="rId3">
            <a:extLst>
              <a:ext uri="{28A0092B-C50C-407E-A947-70E740481C1C}">
                <a14:useLocalDpi xmlns:a14="http://schemas.microsoft.com/office/drawing/2010/main" val="0"/>
              </a:ext>
            </a:extLst>
          </a:blip>
          <a:srcRect r="78595"/>
          <a:stretch>
            <a:fillRect/>
          </a:stretch>
        </p:blipFill>
        <p:spPr bwMode="auto">
          <a:xfrm>
            <a:off x="1371600" y="1600200"/>
            <a:ext cx="24384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http://www.cloudsat.cira.colostate.edu/quicklook_images_remote/1A-AUX/1A-AUX-FL.R04/2011/089/2011089020011_26165_CS_1A-AUX-FL_GRANULE_P_R04_E00_1AA_large_28.png"/>
          <p:cNvPicPr>
            <a:picLocks noChangeAspect="1" noChangeArrowheads="1"/>
          </p:cNvPicPr>
          <p:nvPr/>
        </p:nvPicPr>
        <p:blipFill>
          <a:blip r:embed="rId4">
            <a:extLst>
              <a:ext uri="{28A0092B-C50C-407E-A947-70E740481C1C}">
                <a14:useLocalDpi xmlns:a14="http://schemas.microsoft.com/office/drawing/2010/main" val="0"/>
              </a:ext>
            </a:extLst>
          </a:blip>
          <a:srcRect l="89632"/>
          <a:stretch>
            <a:fillRect/>
          </a:stretch>
        </p:blipFill>
        <p:spPr bwMode="auto">
          <a:xfrm>
            <a:off x="228600" y="1600200"/>
            <a:ext cx="11811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616" y="3657600"/>
            <a:ext cx="3206384"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85800" y="762000"/>
            <a:ext cx="746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a:solidFill>
                  <a:schemeClr val="bg1"/>
                </a:solidFill>
                <a:latin typeface="Calibri" pitchFamily="34" charset="0"/>
              </a:rPr>
              <a:t>Step 3: Make some </a:t>
            </a:r>
            <a:r>
              <a:rPr lang="en-US" sz="3200" dirty="0" smtClean="0">
                <a:solidFill>
                  <a:schemeClr val="bg1"/>
                </a:solidFill>
                <a:latin typeface="Calibri" pitchFamily="34" charset="0"/>
              </a:rPr>
              <a:t>predictions</a:t>
            </a:r>
            <a:endParaRPr lang="en-US" sz="3200" dirty="0">
              <a:solidFill>
                <a:schemeClr val="bg1"/>
              </a:solidFill>
              <a:latin typeface="Calibri" pitchFamily="34" charset="0"/>
            </a:endParaRPr>
          </a:p>
        </p:txBody>
      </p:sp>
      <p:pic>
        <p:nvPicPr>
          <p:cNvPr id="19459" name="Picture 5" descr="blackbo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16832"/>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074" descr="AGCM">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2852936"/>
            <a:ext cx="3681618" cy="371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http://www.nerc-essc.ac.uk/~rpa/GERB_2011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087" y="1524000"/>
            <a:ext cx="6996113"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6"/>
          <p:cNvSpPr txBox="1">
            <a:spLocks noChangeArrowheads="1"/>
          </p:cNvSpPr>
          <p:nvPr/>
        </p:nvSpPr>
        <p:spPr bwMode="auto">
          <a:xfrm>
            <a:off x="1143001" y="1447800"/>
            <a:ext cx="78486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smtClean="0">
                <a:solidFill>
                  <a:schemeClr val="accent2"/>
                </a:solidFill>
                <a:latin typeface="Calibri" pitchFamily="34" charset="0"/>
              </a:rPr>
              <a:t>Verify and Improve Simulation</a:t>
            </a:r>
            <a:endParaRPr lang="en-US" sz="3200" dirty="0">
              <a:solidFill>
                <a:schemeClr val="accent2"/>
              </a:solidFill>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914400" y="685800"/>
            <a:ext cx="746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smtClean="0">
                <a:solidFill>
                  <a:schemeClr val="bg1"/>
                </a:solidFill>
                <a:latin typeface="Calibri" pitchFamily="34" charset="0"/>
              </a:rPr>
              <a:t>Timetable</a:t>
            </a:r>
            <a:endParaRPr lang="en-US" sz="3200" dirty="0">
              <a:solidFill>
                <a:schemeClr val="bg1"/>
              </a:solidFill>
              <a:latin typeface="Calibri" pitchFamily="34" charset="0"/>
            </a:endParaRPr>
          </a:p>
        </p:txBody>
      </p:sp>
      <p:graphicFrame>
        <p:nvGraphicFramePr>
          <p:cNvPr id="1026" name="Object 79"/>
          <p:cNvGraphicFramePr>
            <a:graphicFrameLocks noChangeAspect="1"/>
          </p:cNvGraphicFramePr>
          <p:nvPr>
            <p:extLst>
              <p:ext uri="{D42A27DB-BD31-4B8C-83A1-F6EECF244321}">
                <p14:modId xmlns:p14="http://schemas.microsoft.com/office/powerpoint/2010/main" val="599821861"/>
              </p:ext>
            </p:extLst>
          </p:nvPr>
        </p:nvGraphicFramePr>
        <p:xfrm>
          <a:off x="463550" y="1677988"/>
          <a:ext cx="6824663" cy="2157412"/>
        </p:xfrm>
        <a:graphic>
          <a:graphicData uri="http://schemas.openxmlformats.org/presentationml/2006/ole">
            <mc:AlternateContent xmlns:mc="http://schemas.openxmlformats.org/markup-compatibility/2006">
              <mc:Choice xmlns:v="urn:schemas-microsoft-com:vml" Requires="v">
                <p:oleObj spid="_x0000_s1069" name="Worksheet" r:id="rId4" imgW="4333824" imgH="1352449" progId="Excel.Sheet.8">
                  <p:embed/>
                </p:oleObj>
              </mc:Choice>
              <mc:Fallback>
                <p:oleObj name="Worksheet" r:id="rId4" imgW="4333824" imgH="1352449" progId="Excel.Sheet.8">
                  <p:embed/>
                  <p:pic>
                    <p:nvPicPr>
                      <p:cNvPr id="0" name="Picture 33"/>
                      <p:cNvPicPr>
                        <a:picLocks noChangeAspect="1" noChangeArrowheads="1"/>
                      </p:cNvPicPr>
                      <p:nvPr/>
                    </p:nvPicPr>
                    <p:blipFill>
                      <a:blip r:embed="rId5"/>
                      <a:srcRect/>
                      <a:stretch>
                        <a:fillRect/>
                      </a:stretch>
                    </p:blipFill>
                    <p:spPr bwMode="auto">
                      <a:xfrm>
                        <a:off x="463550" y="1677988"/>
                        <a:ext cx="6824663" cy="2157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80"/>
          <p:cNvSpPr txBox="1">
            <a:spLocks noChangeArrowheads="1"/>
          </p:cNvSpPr>
          <p:nvPr/>
        </p:nvSpPr>
        <p:spPr bwMode="auto">
          <a:xfrm>
            <a:off x="1752600" y="4419600"/>
            <a:ext cx="7391400" cy="18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dirty="0" smtClean="0">
                <a:solidFill>
                  <a:srgbClr val="C00000"/>
                </a:solidFill>
                <a:latin typeface="Calibri" pitchFamily="34" charset="0"/>
              </a:rPr>
              <a:t>Computation:  </a:t>
            </a:r>
            <a:r>
              <a:rPr lang="en-US" dirty="0" smtClean="0">
                <a:latin typeface="Calibri" pitchFamily="34" charset="0"/>
              </a:rPr>
              <a:t>Richardson Forecast Factory - </a:t>
            </a:r>
            <a:r>
              <a:rPr lang="en-US" dirty="0">
                <a:latin typeface="Calibri" pitchFamily="34" charset="0"/>
              </a:rPr>
              <a:t>in this room</a:t>
            </a:r>
          </a:p>
          <a:p>
            <a:pPr>
              <a:lnSpc>
                <a:spcPct val="80000"/>
              </a:lnSpc>
              <a:spcBef>
                <a:spcPct val="50000"/>
              </a:spcBef>
            </a:pPr>
            <a:r>
              <a:rPr lang="en-US" dirty="0" smtClean="0">
                <a:solidFill>
                  <a:srgbClr val="7030A0"/>
                </a:solidFill>
                <a:latin typeface="Calibri" pitchFamily="34" charset="0"/>
              </a:rPr>
              <a:t>Experiment: </a:t>
            </a:r>
            <a:r>
              <a:rPr lang="en-US" dirty="0" smtClean="0">
                <a:latin typeface="Calibri" pitchFamily="34" charset="0"/>
              </a:rPr>
              <a:t>Fluid lab </a:t>
            </a:r>
            <a:r>
              <a:rPr lang="en-US" dirty="0">
                <a:latin typeface="Calibri" pitchFamily="34" charset="0"/>
              </a:rPr>
              <a:t>(downstairs)</a:t>
            </a:r>
          </a:p>
          <a:p>
            <a:pPr>
              <a:lnSpc>
                <a:spcPct val="80000"/>
              </a:lnSpc>
              <a:spcBef>
                <a:spcPct val="50000"/>
              </a:spcBef>
            </a:pPr>
            <a:r>
              <a:rPr lang="en-US" dirty="0" smtClean="0">
                <a:solidFill>
                  <a:srgbClr val="00CC00"/>
                </a:solidFill>
                <a:latin typeface="Calibri" pitchFamily="34" charset="0"/>
              </a:rPr>
              <a:t>Observations: </a:t>
            </a:r>
            <a:r>
              <a:rPr lang="en-US" dirty="0" smtClean="0">
                <a:latin typeface="Calibri" pitchFamily="34" charset="0"/>
              </a:rPr>
              <a:t>Outside (straight out the window)</a:t>
            </a:r>
          </a:p>
          <a:p>
            <a:pPr>
              <a:lnSpc>
                <a:spcPct val="80000"/>
              </a:lnSpc>
              <a:spcBef>
                <a:spcPct val="50000"/>
              </a:spcBef>
            </a:pPr>
            <a:r>
              <a:rPr lang="en-US" dirty="0" smtClean="0">
                <a:solidFill>
                  <a:srgbClr val="00B0F0"/>
                </a:solidFill>
                <a:latin typeface="Calibri" pitchFamily="34" charset="0"/>
              </a:rPr>
              <a:t>Lunch </a:t>
            </a:r>
            <a:r>
              <a:rPr lang="en-US" dirty="0">
                <a:solidFill>
                  <a:srgbClr val="00B0F0"/>
                </a:solidFill>
                <a:latin typeface="Calibri" pitchFamily="34" charset="0"/>
              </a:rPr>
              <a:t>and </a:t>
            </a:r>
            <a:r>
              <a:rPr lang="en-US" dirty="0" smtClean="0">
                <a:solidFill>
                  <a:srgbClr val="00B0F0"/>
                </a:solidFill>
                <a:latin typeface="Calibri" pitchFamily="34" charset="0"/>
              </a:rPr>
              <a:t>Weather Forecast </a:t>
            </a:r>
            <a:r>
              <a:rPr lang="en-US" dirty="0">
                <a:latin typeface="Calibri" pitchFamily="34" charset="0"/>
              </a:rPr>
              <a:t>- in this room</a:t>
            </a:r>
          </a:p>
        </p:txBody>
      </p:sp>
      <p:cxnSp>
        <p:nvCxnSpPr>
          <p:cNvPr id="3" name="Straight Connector 2"/>
          <p:cNvCxnSpPr/>
          <p:nvPr/>
        </p:nvCxnSpPr>
        <p:spPr bwMode="auto">
          <a:xfrm>
            <a:off x="1403648" y="2285992"/>
            <a:ext cx="5105400"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a:off x="1905000" y="6477000"/>
            <a:ext cx="892791"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5" name="TextBox 4"/>
          <p:cNvSpPr txBox="1"/>
          <p:nvPr/>
        </p:nvSpPr>
        <p:spPr>
          <a:xfrm>
            <a:off x="2895600" y="6244911"/>
            <a:ext cx="6248400" cy="461665"/>
          </a:xfrm>
          <a:prstGeom prst="rect">
            <a:avLst/>
          </a:prstGeom>
          <a:noFill/>
        </p:spPr>
        <p:txBody>
          <a:bodyPr wrap="square" rtlCol="0">
            <a:spAutoFit/>
          </a:bodyPr>
          <a:lstStyle/>
          <a:p>
            <a:r>
              <a:rPr lang="en-GB" dirty="0" err="1" smtClean="0">
                <a:latin typeface="Calibri" pitchFamily="34" charset="0"/>
              </a:rPr>
              <a:t>Radiosonde</a:t>
            </a:r>
            <a:r>
              <a:rPr lang="en-GB" dirty="0" smtClean="0">
                <a:latin typeface="Calibri" pitchFamily="34" charset="0"/>
              </a:rPr>
              <a:t> balloon launch (Field Site, 10:30am)</a:t>
            </a:r>
            <a:endParaRPr lang="en-GB" dirty="0">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2780928"/>
            <a:ext cx="9144000" cy="1143000"/>
          </a:xfrm>
        </p:spPr>
        <p:txBody>
          <a:bodyPr>
            <a:normAutofit fontScale="90000"/>
          </a:bodyPr>
          <a:lstStyle/>
          <a:p>
            <a:r>
              <a:rPr lang="en-GB" sz="8000" b="1" dirty="0" smtClean="0">
                <a:solidFill>
                  <a:srgbClr val="FFC000"/>
                </a:solidFill>
              </a:rPr>
              <a:t>Sunshine and Showers:</a:t>
            </a:r>
            <a:br>
              <a:rPr lang="en-GB" sz="8000" b="1" dirty="0" smtClean="0">
                <a:solidFill>
                  <a:srgbClr val="FFC000"/>
                </a:solidFill>
              </a:rPr>
            </a:br>
            <a:r>
              <a:rPr lang="en-GB" sz="7300" dirty="0" smtClean="0">
                <a:solidFill>
                  <a:srgbClr val="FFC000"/>
                </a:solidFill>
              </a:rPr>
              <a:t>How do we predict the weather?</a:t>
            </a:r>
            <a:r>
              <a:rPr lang="en-GB" sz="7300" b="1" dirty="0" smtClean="0">
                <a:solidFill>
                  <a:srgbClr val="FFC000"/>
                </a:solidFill>
              </a:rPr>
              <a:t/>
            </a:r>
            <a:br>
              <a:rPr lang="en-GB" sz="7300" b="1" dirty="0" smtClean="0">
                <a:solidFill>
                  <a:srgbClr val="FFC000"/>
                </a:solidFill>
              </a:rPr>
            </a:br>
            <a:r>
              <a:rPr lang="en-GB" sz="7300" b="1" dirty="0" smtClean="0">
                <a:solidFill>
                  <a:srgbClr val="FFC000"/>
                </a:solidFill>
              </a:rPr>
              <a:t/>
            </a:r>
            <a:br>
              <a:rPr lang="en-GB" sz="7300" b="1" dirty="0" smtClean="0">
                <a:solidFill>
                  <a:srgbClr val="FFC000"/>
                </a:solidFill>
              </a:rPr>
            </a:br>
            <a:r>
              <a:rPr lang="en-GB" dirty="0" smtClean="0">
                <a:solidFill>
                  <a:srgbClr val="FFC000"/>
                </a:solidFill>
              </a:rPr>
              <a:t>Wednesday 22</a:t>
            </a:r>
            <a:r>
              <a:rPr lang="en-GB" baseline="30000" dirty="0" smtClean="0">
                <a:solidFill>
                  <a:srgbClr val="FFC000"/>
                </a:solidFill>
              </a:rPr>
              <a:t>nd</a:t>
            </a:r>
            <a:r>
              <a:rPr lang="en-GB" dirty="0" smtClean="0">
                <a:solidFill>
                  <a:srgbClr val="FFC000"/>
                </a:solidFill>
              </a:rPr>
              <a:t> May 2013</a:t>
            </a:r>
            <a:r>
              <a:rPr lang="en-GB" dirty="0" smtClean="0"/>
              <a:t/>
            </a:r>
            <a:br>
              <a:rPr lang="en-GB" dirty="0" smtClean="0"/>
            </a:br>
            <a:endParaRPr lang="en-GB" dirty="0" smtClean="0"/>
          </a:p>
        </p:txBody>
      </p:sp>
      <p:pic>
        <p:nvPicPr>
          <p:cNvPr id="1026" name="Picture 2" descr="UR Device RGB"/>
          <p:cNvPicPr>
            <a:picLocks noChangeAspect="1" noChangeArrowheads="1"/>
          </p:cNvPicPr>
          <p:nvPr/>
        </p:nvPicPr>
        <p:blipFill>
          <a:blip r:embed="rId2" cstate="print"/>
          <a:srcRect/>
          <a:stretch>
            <a:fillRect/>
          </a:stretch>
        </p:blipFill>
        <p:spPr bwMode="auto">
          <a:xfrm>
            <a:off x="6350792" y="5805264"/>
            <a:ext cx="2330129" cy="757932"/>
          </a:xfrm>
          <a:prstGeom prst="rect">
            <a:avLst/>
          </a:prstGeom>
          <a:noFill/>
          <a:ln w="9525">
            <a:noFill/>
            <a:miter lim="800000"/>
            <a:headEnd/>
            <a:tailEnd/>
          </a:ln>
        </p:spPr>
      </p:pic>
      <p:pic>
        <p:nvPicPr>
          <p:cNvPr id="1028" name="Picture 4" descr="Bolts of lightening in the sky"/>
          <p:cNvPicPr>
            <a:picLocks noChangeAspect="1" noChangeArrowheads="1"/>
          </p:cNvPicPr>
          <p:nvPr/>
        </p:nvPicPr>
        <p:blipFill>
          <a:blip r:embed="rId3" cstate="print"/>
          <a:srcRect/>
          <a:stretch>
            <a:fillRect/>
          </a:stretch>
        </p:blipFill>
        <p:spPr bwMode="auto">
          <a:xfrm>
            <a:off x="251520" y="2924944"/>
            <a:ext cx="1440160" cy="3456384"/>
          </a:xfrm>
          <a:prstGeom prst="rect">
            <a:avLst/>
          </a:prstGeom>
          <a:noFill/>
        </p:spPr>
      </p:pic>
      <p:pic>
        <p:nvPicPr>
          <p:cNvPr id="1030" name="Picture 6" descr="El Nino weather plot"/>
          <p:cNvPicPr>
            <a:picLocks noChangeAspect="1" noChangeArrowheads="1"/>
          </p:cNvPicPr>
          <p:nvPr/>
        </p:nvPicPr>
        <p:blipFill>
          <a:blip r:embed="rId4" cstate="print"/>
          <a:srcRect/>
          <a:stretch>
            <a:fillRect/>
          </a:stretch>
        </p:blipFill>
        <p:spPr bwMode="auto">
          <a:xfrm>
            <a:off x="7236296" y="3068960"/>
            <a:ext cx="1714500" cy="1714500"/>
          </a:xfrm>
          <a:prstGeom prst="rect">
            <a:avLst/>
          </a:prstGeom>
          <a:noFill/>
        </p:spPr>
      </p:pic>
    </p:spTree>
    <p:extLst>
      <p:ext uri="{BB962C8B-B14F-4D97-AF65-F5344CB8AC3E}">
        <p14:creationId xmlns:p14="http://schemas.microsoft.com/office/powerpoint/2010/main" val="289955674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p>
            <a:fld id="{56CA416B-87E8-41EB-B1F0-2A7E16E1EAD0}" type="slidenum">
              <a:rPr lang="en-GB" smtClean="0">
                <a:solidFill>
                  <a:prstClr val="black">
                    <a:tint val="75000"/>
                  </a:prstClr>
                </a:solidFill>
              </a:rPr>
              <a:pPr/>
              <a:t>16</a:t>
            </a:fld>
            <a:endParaRPr lang="en-GB" smtClean="0">
              <a:solidFill>
                <a:prstClr val="black">
                  <a:tint val="75000"/>
                </a:prstClr>
              </a:solidFill>
            </a:endParaRPr>
          </a:p>
        </p:txBody>
      </p:sp>
      <p:sp>
        <p:nvSpPr>
          <p:cNvPr id="15363" name="Rectangle 2"/>
          <p:cNvSpPr>
            <a:spLocks noGrp="1" noChangeArrowheads="1"/>
          </p:cNvSpPr>
          <p:nvPr>
            <p:ph type="title"/>
          </p:nvPr>
        </p:nvSpPr>
        <p:spPr>
          <a:xfrm>
            <a:off x="251520" y="476672"/>
            <a:ext cx="7848798" cy="490537"/>
          </a:xfrm>
        </p:spPr>
        <p:txBody>
          <a:bodyPr>
            <a:noAutofit/>
          </a:bodyPr>
          <a:lstStyle/>
          <a:p>
            <a:pPr algn="l" eaLnBrk="1" hangingPunct="1"/>
            <a:r>
              <a:rPr lang="en-GB" sz="4800" b="1" dirty="0" smtClean="0">
                <a:solidFill>
                  <a:schemeClr val="bg1"/>
                </a:solidFill>
              </a:rPr>
              <a:t>University of Reading</a:t>
            </a:r>
            <a:br>
              <a:rPr lang="en-GB" sz="4800" b="1" dirty="0" smtClean="0">
                <a:solidFill>
                  <a:schemeClr val="bg1"/>
                </a:solidFill>
              </a:rPr>
            </a:br>
            <a:r>
              <a:rPr lang="en-GB" sz="4800" dirty="0" smtClean="0">
                <a:solidFill>
                  <a:schemeClr val="bg1"/>
                </a:solidFill>
              </a:rPr>
              <a:t>General Profile</a:t>
            </a:r>
          </a:p>
        </p:txBody>
      </p:sp>
      <p:sp>
        <p:nvSpPr>
          <p:cNvPr id="15364" name="Rectangle 3"/>
          <p:cNvSpPr>
            <a:spLocks noGrp="1" noChangeArrowheads="1"/>
          </p:cNvSpPr>
          <p:nvPr>
            <p:ph type="body" idx="1"/>
          </p:nvPr>
        </p:nvSpPr>
        <p:spPr>
          <a:xfrm>
            <a:off x="323528" y="1340768"/>
            <a:ext cx="8640763" cy="5106987"/>
          </a:xfrm>
        </p:spPr>
        <p:txBody>
          <a:bodyPr/>
          <a:lstStyle/>
          <a:p>
            <a:pPr eaLnBrk="1" hangingPunct="1"/>
            <a:r>
              <a:rPr lang="en-GB" sz="2000" dirty="0" smtClean="0">
                <a:solidFill>
                  <a:schemeClr val="bg1"/>
                </a:solidFill>
              </a:rPr>
              <a:t>Established in 1892, Received Royal Charter in 1926.</a:t>
            </a:r>
          </a:p>
          <a:p>
            <a:pPr eaLnBrk="1" hangingPunct="1"/>
            <a:r>
              <a:rPr lang="en-GB" sz="2000" dirty="0" smtClean="0">
                <a:solidFill>
                  <a:schemeClr val="bg1"/>
                </a:solidFill>
              </a:rPr>
              <a:t>Around 19,000 full and part-time students</a:t>
            </a:r>
          </a:p>
          <a:p>
            <a:pPr eaLnBrk="1" hangingPunct="1"/>
            <a:r>
              <a:rPr lang="en-GB" sz="2000" dirty="0" smtClean="0">
                <a:solidFill>
                  <a:schemeClr val="bg1"/>
                </a:solidFill>
              </a:rPr>
              <a:t>20% International Students from over 150 countries.</a:t>
            </a:r>
          </a:p>
          <a:p>
            <a:pPr eaLnBrk="1" hangingPunct="1"/>
            <a:r>
              <a:rPr lang="en-GB" sz="2000" dirty="0" smtClean="0">
                <a:solidFill>
                  <a:schemeClr val="bg1"/>
                </a:solidFill>
              </a:rPr>
              <a:t>Over 4,000 staff across all departments</a:t>
            </a:r>
          </a:p>
          <a:p>
            <a:pPr eaLnBrk="1" hangingPunct="1"/>
            <a:r>
              <a:rPr lang="en-GB" sz="2000" dirty="0" smtClean="0">
                <a:solidFill>
                  <a:schemeClr val="bg1"/>
                </a:solidFill>
              </a:rPr>
              <a:t>Approx 250 different subjects and combinations of subjects ranging from Sciences, Arts, Humanities, Social Sciences</a:t>
            </a:r>
          </a:p>
          <a:p>
            <a:pPr eaLnBrk="1" hangingPunct="1"/>
            <a:r>
              <a:rPr lang="en-GB" sz="2000" dirty="0" smtClean="0">
                <a:solidFill>
                  <a:schemeClr val="bg1"/>
                </a:solidFill>
              </a:rPr>
              <a:t>Science subjects are very popular and include biological sciences, chemistry, food science, microbiology, electronic engineering, meteorology, cybernetics</a:t>
            </a:r>
          </a:p>
          <a:p>
            <a:pPr eaLnBrk="1" hangingPunct="1"/>
            <a:r>
              <a:rPr lang="en-GB" sz="2000" dirty="0" smtClean="0">
                <a:solidFill>
                  <a:schemeClr val="bg1"/>
                </a:solidFill>
              </a:rPr>
              <a:t>Masters and PhD programmes are available</a:t>
            </a:r>
          </a:p>
        </p:txBody>
      </p:sp>
      <p:pic>
        <p:nvPicPr>
          <p:cNvPr id="15365" name="Picture 4" descr="SCR"/>
          <p:cNvPicPr>
            <a:picLocks noChangeAspect="1" noChangeArrowheads="1"/>
          </p:cNvPicPr>
          <p:nvPr/>
        </p:nvPicPr>
        <p:blipFill>
          <a:blip r:embed="rId3" cstate="print"/>
          <a:srcRect l="12727"/>
          <a:stretch>
            <a:fillRect/>
          </a:stretch>
        </p:blipFill>
        <p:spPr bwMode="auto">
          <a:xfrm>
            <a:off x="3203575" y="4797425"/>
            <a:ext cx="2808288" cy="1800225"/>
          </a:xfrm>
          <a:prstGeom prst="rect">
            <a:avLst/>
          </a:prstGeom>
          <a:noFill/>
          <a:ln w="9525">
            <a:noFill/>
            <a:miter lim="800000"/>
            <a:headEnd/>
            <a:tailEnd/>
          </a:ln>
        </p:spPr>
      </p:pic>
      <p:pic>
        <p:nvPicPr>
          <p:cNvPr id="15366" name="Picture 7"/>
          <p:cNvPicPr>
            <a:picLocks noChangeAspect="1" noChangeArrowheads="1"/>
          </p:cNvPicPr>
          <p:nvPr/>
        </p:nvPicPr>
        <p:blipFill>
          <a:blip r:embed="rId4" cstate="print"/>
          <a:srcRect/>
          <a:stretch>
            <a:fillRect/>
          </a:stretch>
        </p:blipFill>
        <p:spPr bwMode="auto">
          <a:xfrm>
            <a:off x="6084888" y="4797425"/>
            <a:ext cx="2722562" cy="1784350"/>
          </a:xfrm>
          <a:prstGeom prst="rect">
            <a:avLst/>
          </a:prstGeom>
          <a:noFill/>
          <a:ln w="9525" algn="ctr">
            <a:noFill/>
            <a:miter lim="800000"/>
            <a:headEnd/>
            <a:tailEnd/>
          </a:ln>
        </p:spPr>
      </p:pic>
      <p:pic>
        <p:nvPicPr>
          <p:cNvPr id="15367" name="Picture 6" descr="summer_students"/>
          <p:cNvPicPr>
            <a:picLocks noChangeAspect="1" noChangeArrowheads="1"/>
          </p:cNvPicPr>
          <p:nvPr/>
        </p:nvPicPr>
        <p:blipFill>
          <a:blip r:embed="rId5" cstate="print"/>
          <a:srcRect/>
          <a:stretch>
            <a:fillRect/>
          </a:stretch>
        </p:blipFill>
        <p:spPr bwMode="auto">
          <a:xfrm>
            <a:off x="395288" y="4797425"/>
            <a:ext cx="2736850" cy="1760538"/>
          </a:xfrm>
          <a:prstGeom prst="rect">
            <a:avLst/>
          </a:prstGeom>
          <a:noFill/>
          <a:ln w="9525">
            <a:noFill/>
            <a:miter lim="800000"/>
            <a:headEnd/>
            <a:tailEnd/>
          </a:ln>
        </p:spPr>
      </p:pic>
      <p:pic>
        <p:nvPicPr>
          <p:cNvPr id="2050" name="Picture 2" descr="UR Device RGB"/>
          <p:cNvPicPr>
            <a:picLocks noChangeAspect="1" noChangeArrowheads="1"/>
          </p:cNvPicPr>
          <p:nvPr/>
        </p:nvPicPr>
        <p:blipFill>
          <a:blip r:embed="rId6" cstate="print"/>
          <a:srcRect/>
          <a:stretch>
            <a:fillRect/>
          </a:stretch>
        </p:blipFill>
        <p:spPr bwMode="auto">
          <a:xfrm>
            <a:off x="6461810" y="260648"/>
            <a:ext cx="2435135" cy="792088"/>
          </a:xfrm>
          <a:prstGeom prst="rect">
            <a:avLst/>
          </a:prstGeom>
          <a:noFill/>
          <a:ln w="9525">
            <a:noFill/>
            <a:miter lim="800000"/>
            <a:headEnd/>
            <a:tailEnd/>
          </a:ln>
        </p:spPr>
      </p:pic>
    </p:spTree>
    <p:extLst>
      <p:ext uri="{BB962C8B-B14F-4D97-AF65-F5344CB8AC3E}">
        <p14:creationId xmlns:p14="http://schemas.microsoft.com/office/powerpoint/2010/main" val="116343897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62000" y="2459038"/>
            <a:ext cx="76962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800" dirty="0">
                <a:latin typeface="Calibri" pitchFamily="34" charset="0"/>
              </a:rPr>
              <a:t>Weather forecasts aren’t always accurate a few days ahead, so how can you possibly predict the climate over the next 100 years?</a:t>
            </a:r>
          </a:p>
        </p:txBody>
      </p:sp>
      <p:sp>
        <p:nvSpPr>
          <p:cNvPr id="21507" name="Text Box 2"/>
          <p:cNvSpPr txBox="1">
            <a:spLocks noChangeArrowheads="1"/>
          </p:cNvSpPr>
          <p:nvPr/>
        </p:nvSpPr>
        <p:spPr bwMode="auto">
          <a:xfrm>
            <a:off x="685800" y="762000"/>
            <a:ext cx="746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GB" sz="3200">
                <a:solidFill>
                  <a:schemeClr val="bg1"/>
                </a:solidFill>
                <a:latin typeface="Rdg Vesta" pitchFamily="50" charset="0"/>
              </a:rPr>
              <a:t>FAQ</a:t>
            </a:r>
            <a:endParaRPr lang="en-US" sz="3200">
              <a:solidFill>
                <a:schemeClr val="bg1"/>
              </a:solidFill>
              <a:latin typeface="Rdg Vesta" pitchFamily="50"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23528" y="1743638"/>
            <a:ext cx="5616624" cy="4826030"/>
          </a:xfrm>
          <a:prstGeom prst="rect">
            <a:avLst/>
          </a:prstGeom>
          <a:solidFill>
            <a:srgbClr val="69C32B"/>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r>
              <a:rPr lang="en-GB" sz="2000" kern="0" dirty="0" smtClean="0">
                <a:solidFill>
                  <a:schemeClr val="bg1"/>
                </a:solidFill>
              </a:rPr>
              <a:t>Established in 1892, Received Royal Charter in 1926.</a:t>
            </a:r>
          </a:p>
          <a:p>
            <a:pPr eaLnBrk="1" hangingPunct="1"/>
            <a:r>
              <a:rPr lang="en-GB" sz="2000" kern="0" dirty="0" smtClean="0">
                <a:solidFill>
                  <a:schemeClr val="bg1"/>
                </a:solidFill>
              </a:rPr>
              <a:t>Around 19,000 full and part-time students</a:t>
            </a:r>
          </a:p>
          <a:p>
            <a:pPr eaLnBrk="1" hangingPunct="1"/>
            <a:r>
              <a:rPr lang="en-GB" sz="2000" kern="0" dirty="0" smtClean="0">
                <a:solidFill>
                  <a:schemeClr val="bg1"/>
                </a:solidFill>
              </a:rPr>
              <a:t>20% International Students from over 150 countries.</a:t>
            </a:r>
          </a:p>
          <a:p>
            <a:pPr eaLnBrk="1" hangingPunct="1"/>
            <a:r>
              <a:rPr lang="en-GB" sz="2000" kern="0" dirty="0" smtClean="0">
                <a:solidFill>
                  <a:schemeClr val="bg1"/>
                </a:solidFill>
              </a:rPr>
              <a:t>Over 4,000 staff across all departments</a:t>
            </a:r>
          </a:p>
          <a:p>
            <a:pPr eaLnBrk="1" hangingPunct="1"/>
            <a:r>
              <a:rPr lang="en-GB" sz="2000" kern="0" dirty="0" err="1" smtClean="0">
                <a:solidFill>
                  <a:schemeClr val="bg1"/>
                </a:solidFill>
              </a:rPr>
              <a:t>Approx</a:t>
            </a:r>
            <a:r>
              <a:rPr lang="en-GB" sz="2000" kern="0" dirty="0" smtClean="0">
                <a:solidFill>
                  <a:schemeClr val="bg1"/>
                </a:solidFill>
              </a:rPr>
              <a:t> 250 different subjects and combinations of subjects ranging from Sciences, Arts, Humanities, Social Sciences</a:t>
            </a:r>
          </a:p>
          <a:p>
            <a:pPr eaLnBrk="1" hangingPunct="1"/>
            <a:r>
              <a:rPr lang="en-GB" sz="2000" kern="0" dirty="0" smtClean="0">
                <a:solidFill>
                  <a:schemeClr val="bg1"/>
                </a:solidFill>
              </a:rPr>
              <a:t>Science subjects are very popular and include biological sciences, chemistry, food science, microbiology, electronic engineering, meteorology, cybernetics</a:t>
            </a:r>
          </a:p>
          <a:p>
            <a:pPr eaLnBrk="1" hangingPunct="1"/>
            <a:r>
              <a:rPr lang="en-GB" sz="2000" kern="0" dirty="0" smtClean="0">
                <a:solidFill>
                  <a:schemeClr val="bg1"/>
                </a:solidFill>
              </a:rPr>
              <a:t>Masters and PhD programmes are available</a:t>
            </a:r>
          </a:p>
        </p:txBody>
      </p:sp>
      <p:pic>
        <p:nvPicPr>
          <p:cNvPr id="5" name="Picture 4" descr="SCR"/>
          <p:cNvPicPr>
            <a:picLocks noChangeAspect="1" noChangeArrowheads="1"/>
          </p:cNvPicPr>
          <p:nvPr/>
        </p:nvPicPr>
        <p:blipFill>
          <a:blip r:embed="rId3" cstate="print"/>
          <a:srcRect l="12727"/>
          <a:stretch>
            <a:fillRect/>
          </a:stretch>
        </p:blipFill>
        <p:spPr bwMode="auto">
          <a:xfrm>
            <a:off x="6382590" y="3379997"/>
            <a:ext cx="2350746" cy="1506922"/>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6382591" y="5029005"/>
            <a:ext cx="2350745" cy="1540663"/>
          </a:xfrm>
          <a:prstGeom prst="rect">
            <a:avLst/>
          </a:prstGeom>
          <a:noFill/>
          <a:ln w="9525" algn="ctr">
            <a:noFill/>
            <a:miter lim="800000"/>
            <a:headEnd/>
            <a:tailEnd/>
          </a:ln>
        </p:spPr>
      </p:pic>
      <p:pic>
        <p:nvPicPr>
          <p:cNvPr id="7" name="Picture 6" descr="summer_students"/>
          <p:cNvPicPr>
            <a:picLocks noChangeAspect="1" noChangeArrowheads="1"/>
          </p:cNvPicPr>
          <p:nvPr/>
        </p:nvPicPr>
        <p:blipFill>
          <a:blip r:embed="rId5" cstate="print"/>
          <a:srcRect/>
          <a:stretch>
            <a:fillRect/>
          </a:stretch>
        </p:blipFill>
        <p:spPr bwMode="auto">
          <a:xfrm>
            <a:off x="6382590" y="1743638"/>
            <a:ext cx="2350746" cy="1512168"/>
          </a:xfrm>
          <a:prstGeom prst="rect">
            <a:avLst/>
          </a:prstGeom>
          <a:noFill/>
          <a:ln w="9525">
            <a:noFill/>
            <a:miter lim="800000"/>
            <a:headEnd/>
            <a:tailEnd/>
          </a:ln>
        </p:spPr>
      </p:pic>
    </p:spTree>
    <p:extLst>
      <p:ext uri="{BB962C8B-B14F-4D97-AF65-F5344CB8AC3E}">
        <p14:creationId xmlns:p14="http://schemas.microsoft.com/office/powerpoint/2010/main" val="1710148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5"/>
          <p:cNvSpPr>
            <a:spLocks noChangeArrowheads="1"/>
          </p:cNvSpPr>
          <p:nvPr/>
        </p:nvSpPr>
        <p:spPr bwMode="auto">
          <a:xfrm>
            <a:off x="2667000" y="1981200"/>
            <a:ext cx="57150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800" dirty="0">
                <a:latin typeface="Calibri" pitchFamily="34" charset="0"/>
              </a:rPr>
              <a:t>On hearing the fire alarm make your way to the nearest available safe exit route and leave the building without delay. </a:t>
            </a:r>
          </a:p>
          <a:p>
            <a:endParaRPr lang="en-GB" sz="2800" dirty="0">
              <a:latin typeface="Calibri" pitchFamily="34" charset="0"/>
            </a:endParaRPr>
          </a:p>
          <a:p>
            <a:r>
              <a:rPr lang="en-GB" sz="2800" dirty="0">
                <a:latin typeface="Calibri" pitchFamily="34" charset="0"/>
              </a:rPr>
              <a:t>The fire assembly point is located at the far side of the car park in front of the Department.  </a:t>
            </a:r>
          </a:p>
        </p:txBody>
      </p:sp>
      <p:sp>
        <p:nvSpPr>
          <p:cNvPr id="5124" name="Rectangle 34"/>
          <p:cNvSpPr>
            <a:spLocks noChangeArrowheads="1"/>
          </p:cNvSpPr>
          <p:nvPr/>
        </p:nvSpPr>
        <p:spPr bwMode="auto">
          <a:xfrm>
            <a:off x="381000" y="3886200"/>
            <a:ext cx="609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p>
          <a:p>
            <a:endParaRPr lang="en-GB"/>
          </a:p>
        </p:txBody>
      </p:sp>
      <p:pic>
        <p:nvPicPr>
          <p:cNvPr id="5125" name="Picture 1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2438400"/>
            <a:ext cx="20859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 y="4114800"/>
            <a:ext cx="1870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2"/>
          <p:cNvSpPr txBox="1">
            <a:spLocks/>
          </p:cNvSpPr>
          <p:nvPr/>
        </p:nvSpPr>
        <p:spPr>
          <a:xfrm>
            <a:off x="228600" y="762000"/>
            <a:ext cx="8305800" cy="990600"/>
          </a:xfrm>
          <a:prstGeom prst="rect">
            <a:avLst/>
          </a:prstGeom>
        </p:spPr>
        <p:txBody>
          <a:bodyPr/>
          <a:lstStyle/>
          <a:p>
            <a:pPr>
              <a:defRPr/>
            </a:pPr>
            <a:r>
              <a:rPr lang="en-US" sz="3200" kern="0" dirty="0">
                <a:solidFill>
                  <a:schemeClr val="bg1"/>
                </a:solidFill>
                <a:latin typeface="+mj-lt"/>
                <a:ea typeface="+mj-ea"/>
                <a:cs typeface="+mj-cs"/>
              </a:rPr>
              <a:t>Emergencies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a:xfrm>
            <a:off x="228600" y="609600"/>
            <a:ext cx="8305800" cy="990600"/>
          </a:xfrm>
        </p:spPr>
        <p:txBody>
          <a:bodyPr/>
          <a:lstStyle/>
          <a:p>
            <a:r>
              <a:rPr lang="en-GB" sz="3200" dirty="0" smtClean="0">
                <a:solidFill>
                  <a:schemeClr val="bg1"/>
                </a:solidFill>
                <a:latin typeface="Calibri" pitchFamily="34" charset="0"/>
              </a:rPr>
              <a:t>How do we predict the weather and climate?</a:t>
            </a:r>
            <a:endParaRPr lang="en-US" sz="3200" dirty="0" smtClean="0">
              <a:solidFill>
                <a:schemeClr val="bg1"/>
              </a:solidFill>
              <a:latin typeface="Calibri" pitchFamily="34" charset="0"/>
            </a:endParaRPr>
          </a:p>
        </p:txBody>
      </p:sp>
      <p:pic>
        <p:nvPicPr>
          <p:cNvPr id="5" name="Picture 11" descr="weather-rock-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75" y="1600200"/>
            <a:ext cx="403994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d-Sky-at-Night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00200"/>
            <a:ext cx="35845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irrus%20clouds-Hor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4988" y="4419600"/>
            <a:ext cx="28432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33400" y="4943475"/>
            <a:ext cx="76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GB" sz="540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2"/>
          <p:cNvSpPr>
            <a:spLocks noGrp="1"/>
          </p:cNvSpPr>
          <p:nvPr>
            <p:ph type="title"/>
          </p:nvPr>
        </p:nvSpPr>
        <p:spPr>
          <a:xfrm>
            <a:off x="228600" y="609600"/>
            <a:ext cx="8305800" cy="990600"/>
          </a:xfrm>
        </p:spPr>
        <p:txBody>
          <a:bodyPr/>
          <a:lstStyle/>
          <a:p>
            <a:r>
              <a:rPr lang="en-GB" sz="3200" dirty="0" smtClean="0">
                <a:solidFill>
                  <a:schemeClr val="bg1"/>
                </a:solidFill>
                <a:latin typeface="Calibri" pitchFamily="34" charset="0"/>
              </a:rPr>
              <a:t>How do we predict the weather and climate?</a:t>
            </a:r>
            <a:endParaRPr lang="en-US" sz="3200" dirty="0" smtClean="0">
              <a:solidFill>
                <a:schemeClr val="bg1"/>
              </a:solidFill>
              <a:latin typeface="Calibri" pitchFamily="34" charset="0"/>
            </a:endParaRPr>
          </a:p>
        </p:txBody>
      </p:sp>
      <p:sp>
        <p:nvSpPr>
          <p:cNvPr id="4099" name="Content Placeholder 3"/>
          <p:cNvSpPr>
            <a:spLocks noGrp="1"/>
          </p:cNvSpPr>
          <p:nvPr>
            <p:ph idx="1"/>
          </p:nvPr>
        </p:nvSpPr>
        <p:spPr>
          <a:xfrm>
            <a:off x="533400" y="1981200"/>
            <a:ext cx="6705600" cy="4114800"/>
          </a:xfrm>
        </p:spPr>
        <p:txBody>
          <a:bodyPr/>
          <a:lstStyle/>
          <a:p>
            <a:endParaRPr lang="en-GB" sz="2800" dirty="0" smtClean="0"/>
          </a:p>
          <a:p>
            <a:r>
              <a:rPr lang="en-GB" sz="2800" dirty="0" smtClean="0">
                <a:latin typeface="Calibri" pitchFamily="34" charset="0"/>
              </a:rPr>
              <a:t>What is a prediction?</a:t>
            </a:r>
          </a:p>
          <a:p>
            <a:endParaRPr lang="en-GB" sz="2800" dirty="0" smtClean="0">
              <a:latin typeface="Calibri" pitchFamily="34" charset="0"/>
            </a:endParaRPr>
          </a:p>
          <a:p>
            <a:r>
              <a:rPr lang="en-GB" sz="2800" dirty="0" smtClean="0">
                <a:latin typeface="Calibri" pitchFamily="34" charset="0"/>
              </a:rPr>
              <a:t>What is the difference between weather and climate?</a:t>
            </a:r>
          </a:p>
          <a:p>
            <a:endParaRPr lang="en-GB" sz="2800" dirty="0" smtClean="0"/>
          </a:p>
          <a:p>
            <a:endParaRPr lang="en-GB" sz="28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5"/>
          <p:cNvSpPr>
            <a:spLocks noGrp="1"/>
          </p:cNvSpPr>
          <p:nvPr>
            <p:ph idx="1"/>
          </p:nvPr>
        </p:nvSpPr>
        <p:spPr>
          <a:xfrm>
            <a:off x="838200" y="1828800"/>
            <a:ext cx="7772400" cy="4114800"/>
          </a:xfrm>
        </p:spPr>
        <p:txBody>
          <a:bodyPr/>
          <a:lstStyle/>
          <a:p>
            <a:r>
              <a:rPr lang="en-US" dirty="0" smtClean="0">
                <a:latin typeface="Calibri" pitchFamily="34" charset="0"/>
                <a:hlinkClick r:id="rId3"/>
              </a:rPr>
              <a:t>Fluids Experiment</a:t>
            </a:r>
            <a:endParaRPr lang="en-US" dirty="0" smtClean="0">
              <a:latin typeface="Calibri" pitchFamily="34" charset="0"/>
            </a:endParaRPr>
          </a:p>
        </p:txBody>
      </p:sp>
      <p:pic>
        <p:nvPicPr>
          <p:cNvPr id="8195" name="Picture 2" descr="clou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33194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2"/>
          <p:cNvSpPr txBox="1">
            <a:spLocks noChangeArrowheads="1"/>
          </p:cNvSpPr>
          <p:nvPr/>
        </p:nvSpPr>
        <p:spPr bwMode="auto">
          <a:xfrm>
            <a:off x="457200" y="838200"/>
            <a:ext cx="792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a:solidFill>
                  <a:schemeClr val="bg1"/>
                </a:solidFill>
                <a:latin typeface="Calibri" pitchFamily="34" charset="0"/>
              </a:rPr>
              <a:t>Step 1: Find out how the atmosphere works</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603500"/>
            <a:ext cx="396240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0" y="762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dirty="0">
                <a:solidFill>
                  <a:schemeClr val="bg1"/>
                </a:solidFill>
                <a:latin typeface="Calibri" pitchFamily="34" charset="0"/>
              </a:rPr>
              <a:t>Step 2: Make some observations of the atmosphere</a:t>
            </a:r>
            <a:endParaRPr lang="en-US" sz="3200" dirty="0">
              <a:latin typeface="Calibri" pitchFamily="34" charset="0"/>
            </a:endParaRPr>
          </a:p>
        </p:txBody>
      </p:sp>
      <p:pic>
        <p:nvPicPr>
          <p:cNvPr id="9219" name="Picture 3" descr="digi_photo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762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dirty="0">
                <a:solidFill>
                  <a:schemeClr val="bg1"/>
                </a:solidFill>
                <a:latin typeface="Rdg Vesta" pitchFamily="50" charset="0"/>
              </a:rPr>
              <a:t>                    </a:t>
            </a:r>
            <a:r>
              <a:rPr lang="en-US" sz="3200" dirty="0">
                <a:solidFill>
                  <a:schemeClr val="bg1"/>
                </a:solidFill>
                <a:latin typeface="Calibri" pitchFamily="34" charset="0"/>
              </a:rPr>
              <a:t>Observations of the atmosphere</a:t>
            </a:r>
            <a:endParaRPr lang="en-US" sz="3200" dirty="0">
              <a:latin typeface="Calibri" pitchFamily="34" charset="0"/>
            </a:endParaRPr>
          </a:p>
        </p:txBody>
      </p:sp>
      <p:pic>
        <p:nvPicPr>
          <p:cNvPr id="10243" name="Picture 5" descr="http://www.met.rdg.ac.uk/Data/fieldsite/graphs/Tdry-Twet-Tdew_RH_0-88-2011_10-89-2011_0_20_0_100_small_unfin.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515779"/>
            <a:ext cx="5923384" cy="290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7" y="4632344"/>
            <a:ext cx="9144000" cy="20129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7620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dirty="0">
                <a:solidFill>
                  <a:schemeClr val="bg1"/>
                </a:solidFill>
                <a:latin typeface="Rdg Vesta" pitchFamily="50" charset="0"/>
              </a:rPr>
              <a:t>                    </a:t>
            </a:r>
            <a:r>
              <a:rPr lang="en-US" sz="3200" dirty="0">
                <a:solidFill>
                  <a:schemeClr val="bg1"/>
                </a:solidFill>
                <a:latin typeface="Calibri" pitchFamily="34" charset="0"/>
              </a:rPr>
              <a:t>Observations of the atmosphere</a:t>
            </a:r>
            <a:endParaRPr lang="en-US" sz="3200" dirty="0">
              <a:latin typeface="Calibri" pitchFamily="34" charset="0"/>
            </a:endParaRPr>
          </a:p>
        </p:txBody>
      </p:sp>
      <p:pic>
        <p:nvPicPr>
          <p:cNvPr id="12291" name="Picture 6" descr="Fig 2: Sources of observational d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0"/>
            <a:ext cx="7315200"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6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878</Words>
  <Application>Microsoft Office PowerPoint</Application>
  <PresentationFormat>On-screen Show (4:3)</PresentationFormat>
  <Paragraphs>87</Paragraphs>
  <Slides>17</Slides>
  <Notes>11</Notes>
  <HiddenSlides>5</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20" baseType="lpstr">
      <vt:lpstr>Blank Presentation</vt:lpstr>
      <vt:lpstr>Office Theme</vt:lpstr>
      <vt:lpstr>Microsoft Excel 97-2003 Worksheet</vt:lpstr>
      <vt:lpstr>PowerPoint Presentation</vt:lpstr>
      <vt:lpstr>PowerPoint Presentation</vt:lpstr>
      <vt:lpstr>PowerPoint Presentation</vt:lpstr>
      <vt:lpstr>How do we predict the weather and climate?</vt:lpstr>
      <vt:lpstr>How do we predict the weather and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Sunshine and Showers: How do we predict the weather?  Wednesday 22nd May 2013 </vt:lpstr>
      <vt:lpstr>University of Reading General Profile</vt:lpstr>
      <vt:lpstr>PowerPoint Presentation</vt:lpstr>
    </vt:vector>
  </TitlesOfParts>
  <Company>University of Reading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Charlton</dc:creator>
  <cp:lastModifiedBy>Richard Philip Allan</cp:lastModifiedBy>
  <cp:revision>95</cp:revision>
  <dcterms:created xsi:type="dcterms:W3CDTF">2009-03-02T17:17:14Z</dcterms:created>
  <dcterms:modified xsi:type="dcterms:W3CDTF">2014-06-17T09:22:43Z</dcterms:modified>
</cp:coreProperties>
</file>